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60" r:id="rId3"/>
    <p:sldId id="258" r:id="rId4"/>
    <p:sldId id="257" r:id="rId5"/>
    <p:sldId id="282" r:id="rId6"/>
    <p:sldId id="264" r:id="rId7"/>
    <p:sldId id="267" r:id="rId8"/>
    <p:sldId id="289" r:id="rId9"/>
    <p:sldId id="284" r:id="rId10"/>
    <p:sldId id="285" r:id="rId11"/>
    <p:sldId id="286" r:id="rId12"/>
    <p:sldId id="288" r:id="rId13"/>
    <p:sldId id="273" r:id="rId14"/>
    <p:sldId id="280"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Vesto" initials="JV" lastIdx="5" clrIdx="0">
    <p:extLst>
      <p:ext uri="{19B8F6BF-5375-455C-9EA6-DF929625EA0E}">
        <p15:presenceInfo xmlns:p15="http://schemas.microsoft.com/office/powerpoint/2012/main" userId="S::vestoj@reed.edu::e209c74b-1a82-42e8-ae98-22e86f6ebb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4F4"/>
    <a:srgbClr val="92D050"/>
    <a:srgbClr val="009193"/>
    <a:srgbClr val="929000"/>
    <a:srgbClr val="F7F5F8"/>
    <a:srgbClr val="F7F4F4"/>
    <a:srgbClr val="F7F4F9"/>
    <a:srgbClr val="284D64"/>
    <a:srgbClr val="1D1815"/>
    <a:srgbClr val="010D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459"/>
    <p:restoredTop sz="70027"/>
  </p:normalViewPr>
  <p:slideViewPr>
    <p:cSldViewPr snapToGrid="0" snapToObjects="1">
      <p:cViewPr varScale="1">
        <p:scale>
          <a:sx n="87" d="100"/>
          <a:sy n="87" d="100"/>
        </p:scale>
        <p:origin x="864" y="184"/>
      </p:cViewPr>
      <p:guideLst/>
    </p:cSldViewPr>
  </p:slideViewPr>
  <p:outlineViewPr>
    <p:cViewPr>
      <p:scale>
        <a:sx n="33" d="100"/>
        <a:sy n="33" d="100"/>
      </p:scale>
      <p:origin x="0" y="0"/>
    </p:cViewPr>
  </p:outlineViewPr>
  <p:notesTextViewPr>
    <p:cViewPr>
      <p:scale>
        <a:sx n="95" d="100"/>
        <a:sy n="95" d="100"/>
      </p:scale>
      <p:origin x="0" y="0"/>
    </p:cViewPr>
  </p:notesTextViewPr>
  <p:sorterViewPr>
    <p:cViewPr>
      <p:scale>
        <a:sx n="170" d="100"/>
        <a:sy n="170" d="100"/>
      </p:scale>
      <p:origin x="0" y="0"/>
    </p:cViewPr>
  </p:sorterViewPr>
  <p:notesViewPr>
    <p:cSldViewPr snapToGrid="0" snapToObjects="1">
      <p:cViewPr>
        <p:scale>
          <a:sx n="133" d="100"/>
          <a:sy n="133" d="100"/>
        </p:scale>
        <p:origin x="1704" y="-8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AE258-4A54-A842-BE9E-08E5FD833B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EFFBDB-E180-004C-BFE9-99F7DC3EE4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788947-71F1-1A4A-814D-5C54CAA46D06}" type="datetimeFigureOut">
              <a:rPr lang="en-US" smtClean="0"/>
              <a:t>4/21/20</a:t>
            </a:fld>
            <a:endParaRPr lang="en-US"/>
          </a:p>
        </p:txBody>
      </p:sp>
      <p:sp>
        <p:nvSpPr>
          <p:cNvPr id="4" name="Footer Placeholder 3">
            <a:extLst>
              <a:ext uri="{FF2B5EF4-FFF2-40B4-BE49-F238E27FC236}">
                <a16:creationId xmlns:a16="http://schemas.microsoft.com/office/drawing/2014/main" id="{F2F2A605-B8A0-2047-897E-987907085D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3C6938-7727-BA45-9783-DADC900440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3A1891-D73A-D94B-8D07-2FBE9E1A743D}" type="slidenum">
              <a:rPr lang="en-US" smtClean="0"/>
              <a:t>‹#›</a:t>
            </a:fld>
            <a:endParaRPr lang="en-US"/>
          </a:p>
        </p:txBody>
      </p:sp>
    </p:spTree>
    <p:extLst>
      <p:ext uri="{BB962C8B-B14F-4D97-AF65-F5344CB8AC3E}">
        <p14:creationId xmlns:p14="http://schemas.microsoft.com/office/powerpoint/2010/main" val="12311919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66814F-E5F0-6F49-8052-F23F0111B5B1}" type="datetimeFigureOut">
              <a:rPr lang="en-US" smtClean="0"/>
              <a:t>4/21/20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CB398-4F67-C64C-926A-31096DB977E2}" type="slidenum">
              <a:rPr lang="en-US" smtClean="0"/>
              <a:t>‹#›</a:t>
            </a:fld>
            <a:endParaRPr lang="en-US"/>
          </a:p>
        </p:txBody>
      </p:sp>
    </p:spTree>
    <p:extLst>
      <p:ext uri="{BB962C8B-B14F-4D97-AF65-F5344CB8AC3E}">
        <p14:creationId xmlns:p14="http://schemas.microsoft.com/office/powerpoint/2010/main" val="416662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my name is James Vesto and I am a Junior Chemistry Major at Reed College in Portland Oregon and I am here to talk to y’all about a programming language called R. R is an open source statistical programming language that has similar functions and applications to Excel, and over the course of this past semester I worked with Professors Julie Fry and Danielle Cass to develop an R protocol for Chem 311: Analytical Chemistry. Which is a required course for chemistry majors primarily taken by juniors and seniors, as well as a handful of sophomores.</a:t>
            </a:r>
          </a:p>
        </p:txBody>
      </p:sp>
      <p:sp>
        <p:nvSpPr>
          <p:cNvPr id="4" name="Slide Number Placeholder 3"/>
          <p:cNvSpPr>
            <a:spLocks noGrp="1"/>
          </p:cNvSpPr>
          <p:nvPr>
            <p:ph type="sldNum" sz="quarter" idx="5"/>
          </p:nvPr>
        </p:nvSpPr>
        <p:spPr/>
        <p:txBody>
          <a:bodyPr/>
          <a:lstStyle/>
          <a:p>
            <a:fld id="{B41CB398-4F67-C64C-926A-31096DB977E2}" type="slidenum">
              <a:rPr lang="en-US" smtClean="0"/>
              <a:t>1</a:t>
            </a:fld>
            <a:endParaRPr lang="en-US"/>
          </a:p>
        </p:txBody>
      </p:sp>
    </p:spTree>
    <p:extLst>
      <p:ext uri="{BB962C8B-B14F-4D97-AF65-F5344CB8AC3E}">
        <p14:creationId xmlns:p14="http://schemas.microsoft.com/office/powerpoint/2010/main" val="1946149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Pipes are primarily used during the data tidying portion of the analysis and allow for multiple functions to be applied to a single dataset without needing to continuously store new variables for each data manipulation. The pipe works within the code by passing the data into the next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variable stored, clutters your RStudio environment, and can lead to error messages, copying and pasting mistakes, or confusion in which the wrong data is used and alters the results. </a:t>
            </a:r>
          </a:p>
        </p:txBody>
      </p:sp>
      <p:sp>
        <p:nvSpPr>
          <p:cNvPr id="4" name="Slide Number Placeholder 3"/>
          <p:cNvSpPr>
            <a:spLocks noGrp="1"/>
          </p:cNvSpPr>
          <p:nvPr>
            <p:ph type="sldNum" sz="quarter" idx="5"/>
          </p:nvPr>
        </p:nvSpPr>
        <p:spPr/>
        <p:txBody>
          <a:bodyPr/>
          <a:lstStyle/>
          <a:p>
            <a:fld id="{B41CB398-4F67-C64C-926A-31096DB977E2}" type="slidenum">
              <a:rPr lang="en-US" smtClean="0"/>
              <a:t>10</a:t>
            </a:fld>
            <a:endParaRPr lang="en-US"/>
          </a:p>
        </p:txBody>
      </p:sp>
    </p:spTree>
    <p:extLst>
      <p:ext uri="{BB962C8B-B14F-4D97-AF65-F5344CB8AC3E}">
        <p14:creationId xmlns:p14="http://schemas.microsoft.com/office/powerpoint/2010/main" val="4114458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Functions allow data processing to be applied multiple times with different inputs and is an alternative to repeatedly copying and pasting analyses. The main benefit of writing functions is that they allow for the most reproducible form of code. A researcher could write a set of functions that preform common data analyses used within their lab and turn the functions into an R package that allows for collaboration and consistent data analysis, similarly to writing a standard operating procedure. Although the scope of the watershed project does not necessarily require the use of novel functions, teaching students how to develop and implement this greatly improves the applicability of their coding skills. </a:t>
            </a:r>
          </a:p>
          <a:p>
            <a:endParaRPr lang="en-US" dirty="0"/>
          </a:p>
        </p:txBody>
      </p:sp>
      <p:sp>
        <p:nvSpPr>
          <p:cNvPr id="4" name="Slide Number Placeholder 3"/>
          <p:cNvSpPr>
            <a:spLocks noGrp="1"/>
          </p:cNvSpPr>
          <p:nvPr>
            <p:ph type="sldNum" sz="quarter" idx="5"/>
          </p:nvPr>
        </p:nvSpPr>
        <p:spPr/>
        <p:txBody>
          <a:bodyPr/>
          <a:lstStyle/>
          <a:p>
            <a:fld id="{B41CB398-4F67-C64C-926A-31096DB977E2}" type="slidenum">
              <a:rPr lang="en-US" smtClean="0"/>
              <a:t>11</a:t>
            </a:fld>
            <a:endParaRPr lang="en-US"/>
          </a:p>
        </p:txBody>
      </p:sp>
    </p:spTree>
    <p:extLst>
      <p:ext uri="{BB962C8B-B14F-4D97-AF65-F5344CB8AC3E}">
        <p14:creationId xmlns:p14="http://schemas.microsoft.com/office/powerpoint/2010/main" val="119528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loops allow an analysis to be repeated a set number of times. In the watershed project there are multiple instances in which a data analysis procedure must be applied, while sorting by a list of variables. For instance, it is necessary to perform a calibration for each metal being tested, however aside from the metal the iterations are identical and a for loop can be used to consolidate the code. A function is not as useful in this case because the function would need to be re-ran for each metal which requires additional copying and pasting. However, if the analysis is to be replicated on future data then the for loops can be implemented within a function. </a:t>
            </a:r>
          </a:p>
          <a:p>
            <a:endParaRPr lang="en-US" dirty="0"/>
          </a:p>
        </p:txBody>
      </p:sp>
      <p:sp>
        <p:nvSpPr>
          <p:cNvPr id="4" name="Slide Number Placeholder 3"/>
          <p:cNvSpPr>
            <a:spLocks noGrp="1"/>
          </p:cNvSpPr>
          <p:nvPr>
            <p:ph type="sldNum" sz="quarter" idx="5"/>
          </p:nvPr>
        </p:nvSpPr>
        <p:spPr/>
        <p:txBody>
          <a:bodyPr/>
          <a:lstStyle/>
          <a:p>
            <a:fld id="{B41CB398-4F67-C64C-926A-31096DB977E2}" type="slidenum">
              <a:rPr lang="en-US" smtClean="0"/>
              <a:t>12</a:t>
            </a:fld>
            <a:endParaRPr lang="en-US"/>
          </a:p>
        </p:txBody>
      </p:sp>
    </p:spTree>
    <p:extLst>
      <p:ext uri="{BB962C8B-B14F-4D97-AF65-F5344CB8AC3E}">
        <p14:creationId xmlns:p14="http://schemas.microsoft.com/office/powerpoint/2010/main" val="3821172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learning the grammar and vocabulary necessary for the Johnson creek watershed project, students are provided an opportunity to get creative and showcase their data visualization skills. Most, if not all, students at this point in chem 311 have some experience preforming data visualization in R from previous assignments within the course, and the work they have completed to reach this point of the analysis gives them a tidy data-set consisting of the concentrations of each metal at each site as well as the uncertainty in the value and any statistical information that they may have calculated to compare results.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B41CB398-4F67-C64C-926A-31096DB977E2}" type="slidenum">
              <a:rPr lang="en-US" smtClean="0"/>
              <a:t>13</a:t>
            </a:fld>
            <a:endParaRPr lang="en-US"/>
          </a:p>
        </p:txBody>
      </p:sp>
    </p:spTree>
    <p:extLst>
      <p:ext uri="{BB962C8B-B14F-4D97-AF65-F5344CB8AC3E}">
        <p14:creationId xmlns:p14="http://schemas.microsoft.com/office/powerpoint/2010/main" val="2370055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coding skills required for the project were presented in the form of an hour-long data tidying workshop ran during a lecture timeslot. As well as in the form of an example code file that students were able to copy paste into their own analysis. This file included many of the data analysis functions for the ICPMS data but did not include portions on error propagation, statistical analysis and data visualizations. Due to the simpler format of the flame atomic absorption spectroscopy data, students were also tasked with extrapolating from the ICPMS code to fit the data tidying and analysis required by FAAS.</a:t>
            </a:r>
          </a:p>
          <a:p>
            <a:endParaRPr lang="en-US" dirty="0"/>
          </a:p>
        </p:txBody>
      </p:sp>
      <p:sp>
        <p:nvSpPr>
          <p:cNvPr id="4" name="Slide Number Placeholder 3"/>
          <p:cNvSpPr>
            <a:spLocks noGrp="1"/>
          </p:cNvSpPr>
          <p:nvPr>
            <p:ph type="sldNum" sz="quarter" idx="5"/>
          </p:nvPr>
        </p:nvSpPr>
        <p:spPr/>
        <p:txBody>
          <a:bodyPr/>
          <a:lstStyle/>
          <a:p>
            <a:fld id="{B41CB398-4F67-C64C-926A-31096DB977E2}" type="slidenum">
              <a:rPr lang="en-US" smtClean="0"/>
              <a:t>14</a:t>
            </a:fld>
            <a:endParaRPr lang="en-US"/>
          </a:p>
        </p:txBody>
      </p:sp>
    </p:spTree>
    <p:extLst>
      <p:ext uri="{BB962C8B-B14F-4D97-AF65-F5344CB8AC3E}">
        <p14:creationId xmlns:p14="http://schemas.microsoft.com/office/powerpoint/2010/main" val="1786582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of the main practicalities of the Johnson Creek Watershed project, is that it requires a larger quantity of code than students are used to writing, as well as a host of new skills to be developed and a plethora of errors to resolve. Going forward we are looking into ways to decrease the workload of the project without lessening the skill set students will develop. </a:t>
            </a:r>
          </a:p>
          <a:p>
            <a:r>
              <a:rPr lang="en-US" sz="1200" kern="1200" dirty="0">
                <a:solidFill>
                  <a:schemeClr val="tx1"/>
                </a:solidFill>
                <a:effectLst/>
                <a:latin typeface="+mn-lt"/>
                <a:ea typeface="+mn-ea"/>
                <a:cs typeface="+mn-cs"/>
              </a:rPr>
              <a:t>This past semester we worked to design a data analysis procedure in real time with the project being performed and going into next semester we have an additional advantage of being able to look retrospectively at the code and consolidate as needed. The next steps for the project include the possibility of designing an R package that would be widely accessible to students at Reed as well as within the larger chemistry community and would include example code and functions based off the Johnson-Creek watershed project. In addition, we are working on writing a paper to document this coding experience and procedure which would be an additional resource for students in chem 311 to utilize during the project as well as to share more details around using R for data analysis within the chemistry community. </a:t>
            </a:r>
          </a:p>
          <a:p>
            <a:endParaRPr lang="en-US" dirty="0"/>
          </a:p>
        </p:txBody>
      </p:sp>
      <p:sp>
        <p:nvSpPr>
          <p:cNvPr id="4" name="Slide Number Placeholder 3"/>
          <p:cNvSpPr>
            <a:spLocks noGrp="1"/>
          </p:cNvSpPr>
          <p:nvPr>
            <p:ph type="sldNum" sz="quarter" idx="5"/>
          </p:nvPr>
        </p:nvSpPr>
        <p:spPr/>
        <p:txBody>
          <a:bodyPr/>
          <a:lstStyle/>
          <a:p>
            <a:fld id="{B41CB398-4F67-C64C-926A-31096DB977E2}" type="slidenum">
              <a:rPr lang="en-US" smtClean="0"/>
              <a:t>15</a:t>
            </a:fld>
            <a:endParaRPr lang="en-US"/>
          </a:p>
        </p:txBody>
      </p:sp>
    </p:spTree>
    <p:extLst>
      <p:ext uri="{BB962C8B-B14F-4D97-AF65-F5344CB8AC3E}">
        <p14:creationId xmlns:p14="http://schemas.microsoft.com/office/powerpoint/2010/main" val="378396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Acknowledgements (Not quite sure what is appropriate to say here).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Feel free to contact me if you have any additional questions, and my contact information is listed here. Thank you. </a:t>
            </a:r>
          </a:p>
          <a:p>
            <a:endParaRPr lang="en-US" dirty="0"/>
          </a:p>
          <a:p>
            <a:r>
              <a:rPr lang="en-US" dirty="0"/>
              <a:t>Thanks for watching my presentation, please feel free to reach out to me with any questions!</a:t>
            </a:r>
          </a:p>
          <a:p>
            <a:endParaRPr lang="en-US" dirty="0"/>
          </a:p>
          <a:p>
            <a:r>
              <a:rPr lang="en-US" dirty="0"/>
              <a:t>Remove Ind. Stud. Adv.</a:t>
            </a:r>
          </a:p>
          <a:p>
            <a:endParaRPr lang="en-US" dirty="0"/>
          </a:p>
          <a:p>
            <a:r>
              <a:rPr lang="en-US" dirty="0"/>
              <a:t>Add email address </a:t>
            </a:r>
          </a:p>
          <a:p>
            <a:endParaRPr lang="en-US" dirty="0"/>
          </a:p>
        </p:txBody>
      </p:sp>
      <p:sp>
        <p:nvSpPr>
          <p:cNvPr id="4" name="Slide Number Placeholder 3"/>
          <p:cNvSpPr>
            <a:spLocks noGrp="1"/>
          </p:cNvSpPr>
          <p:nvPr>
            <p:ph type="sldNum" sz="quarter" idx="5"/>
          </p:nvPr>
        </p:nvSpPr>
        <p:spPr/>
        <p:txBody>
          <a:bodyPr/>
          <a:lstStyle/>
          <a:p>
            <a:fld id="{B41CB398-4F67-C64C-926A-31096DB977E2}" type="slidenum">
              <a:rPr lang="en-US" smtClean="0"/>
              <a:t>16</a:t>
            </a:fld>
            <a:endParaRPr lang="en-US"/>
          </a:p>
        </p:txBody>
      </p:sp>
    </p:spTree>
    <p:extLst>
      <p:ext uri="{BB962C8B-B14F-4D97-AF65-F5344CB8AC3E}">
        <p14:creationId xmlns:p14="http://schemas.microsoft.com/office/powerpoint/2010/main" val="15094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was first implemented in general chemistry at Reed in 2015 and in the summer of 2017, I worked with Danielle Cass and Natasja Swartz to develop an interactive coding workbook that provides students with automatic feedback on introductory chemistry specific exercises. This workbook was implemented that fall and is still the primary method used to expose Reed chemistry students to the programming language with the additional support of lab report templates.</a:t>
            </a:r>
          </a:p>
          <a:p>
            <a:endParaRPr lang="en-US" dirty="0"/>
          </a:p>
        </p:txBody>
      </p:sp>
      <p:sp>
        <p:nvSpPr>
          <p:cNvPr id="4" name="Slide Number Placeholder 3"/>
          <p:cNvSpPr>
            <a:spLocks noGrp="1"/>
          </p:cNvSpPr>
          <p:nvPr>
            <p:ph type="sldNum" sz="quarter" idx="5"/>
          </p:nvPr>
        </p:nvSpPr>
        <p:spPr/>
        <p:txBody>
          <a:bodyPr/>
          <a:lstStyle/>
          <a:p>
            <a:fld id="{B41CB398-4F67-C64C-926A-31096DB977E2}" type="slidenum">
              <a:rPr lang="en-US" smtClean="0"/>
              <a:t>2</a:t>
            </a:fld>
            <a:endParaRPr lang="en-US"/>
          </a:p>
        </p:txBody>
      </p:sp>
    </p:spTree>
    <p:extLst>
      <p:ext uri="{BB962C8B-B14F-4D97-AF65-F5344CB8AC3E}">
        <p14:creationId xmlns:p14="http://schemas.microsoft.com/office/powerpoint/2010/main" val="3033299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primary goal of using R in upper division courses such as analytical chemistry is to bridge the gap between raw data and scientific results. R and its interface RStudio allow students to write efficient code for data analysis that is highly reproducible, and it being an open source language allows students to continue to utilize the code after graduation regardless of financial limitations. </a:t>
            </a:r>
          </a:p>
        </p:txBody>
      </p:sp>
      <p:sp>
        <p:nvSpPr>
          <p:cNvPr id="4" name="Slide Number Placeholder 3"/>
          <p:cNvSpPr>
            <a:spLocks noGrp="1"/>
          </p:cNvSpPr>
          <p:nvPr>
            <p:ph type="sldNum" sz="quarter" idx="5"/>
          </p:nvPr>
        </p:nvSpPr>
        <p:spPr/>
        <p:txBody>
          <a:bodyPr/>
          <a:lstStyle/>
          <a:p>
            <a:fld id="{B41CB398-4F67-C64C-926A-31096DB977E2}" type="slidenum">
              <a:rPr lang="en-US" smtClean="0"/>
              <a:t>3</a:t>
            </a:fld>
            <a:endParaRPr lang="en-US"/>
          </a:p>
        </p:txBody>
      </p:sp>
    </p:spTree>
    <p:extLst>
      <p:ext uri="{BB962C8B-B14F-4D97-AF65-F5344CB8AC3E}">
        <p14:creationId xmlns:p14="http://schemas.microsoft.com/office/powerpoint/2010/main" val="173164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In Chem 311, one of the major projects that students work on is analyzing heavy metal concentrations in a local watershed, that is predicted to have experienced some contamination from industrial zones. Students begin by developing an environmental sampling procedure which they use to collect soil samples at different sites along the creek. After procuring the samples, they work in lab to perform an acid digestion and prepare the soil for instrumental analysis. The samples were analyzed both via flame atomic absorption spectroscopy as well as inductively coupled plasma mass spectroscopy in collaboration with Oregon Health and Science University. Once the data has been collected comes my favorite part, turning that raw data into scientific results.</a:t>
            </a:r>
          </a:p>
        </p:txBody>
      </p:sp>
      <p:sp>
        <p:nvSpPr>
          <p:cNvPr id="4" name="Slide Number Placeholder 3"/>
          <p:cNvSpPr>
            <a:spLocks noGrp="1"/>
          </p:cNvSpPr>
          <p:nvPr>
            <p:ph type="sldNum" sz="quarter" idx="5"/>
          </p:nvPr>
        </p:nvSpPr>
        <p:spPr/>
        <p:txBody>
          <a:bodyPr/>
          <a:lstStyle/>
          <a:p>
            <a:fld id="{B41CB398-4F67-C64C-926A-31096DB977E2}" type="slidenum">
              <a:rPr lang="en-US" smtClean="0"/>
              <a:t>4</a:t>
            </a:fld>
            <a:endParaRPr lang="en-US"/>
          </a:p>
        </p:txBody>
      </p:sp>
    </p:spTree>
    <p:extLst>
      <p:ext uri="{BB962C8B-B14F-4D97-AF65-F5344CB8AC3E}">
        <p14:creationId xmlns:p14="http://schemas.microsoft.com/office/powerpoint/2010/main" val="1696448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process of data analysis that we are implementing in the course begins by wrangling the raw data into tidy data using an R package called the Tidyverse. By tidying the data students are able to write calibration and data analysis functions that can be easily reused if and when the data is replicated. Next they are able to perform statistical analysis and error propagation which allows an opportunity for them to think critically about the precision of each step within the sample preparation. Finally, the students are able to create unique data visualizations that tell a story about the scientific results and these figures, alongside the code, are included in the write-up of the report.</a:t>
            </a:r>
          </a:p>
        </p:txBody>
      </p:sp>
      <p:sp>
        <p:nvSpPr>
          <p:cNvPr id="4" name="Slide Number Placeholder 3"/>
          <p:cNvSpPr>
            <a:spLocks noGrp="1"/>
          </p:cNvSpPr>
          <p:nvPr>
            <p:ph type="sldNum" sz="quarter" idx="5"/>
          </p:nvPr>
        </p:nvSpPr>
        <p:spPr/>
        <p:txBody>
          <a:bodyPr/>
          <a:lstStyle/>
          <a:p>
            <a:fld id="{B41CB398-4F67-C64C-926A-31096DB977E2}" type="slidenum">
              <a:rPr lang="en-US" smtClean="0"/>
              <a:t>5</a:t>
            </a:fld>
            <a:endParaRPr lang="en-US"/>
          </a:p>
        </p:txBody>
      </p:sp>
    </p:spTree>
    <p:extLst>
      <p:ext uri="{BB962C8B-B14F-4D97-AF65-F5344CB8AC3E}">
        <p14:creationId xmlns:p14="http://schemas.microsoft.com/office/powerpoint/2010/main" val="2841613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Similarly, to learning a spoken language, there are two main aspects of learning how to code, the first of which is being able to recognize the vocabulary. The vocabulary of R is primarily shared in the form of packages which are collections of functions, data and compiled code. The main package used within the Johnson creek watershed project is called the Tidyverse, which is a coherent system of packages for data manipulation, exploration and visualization which was created by Hadley Wickham who is currently the chief scientist at R-Studio. </a:t>
            </a:r>
          </a:p>
        </p:txBody>
      </p:sp>
      <p:sp>
        <p:nvSpPr>
          <p:cNvPr id="4" name="Slide Number Placeholder 3"/>
          <p:cNvSpPr>
            <a:spLocks noGrp="1"/>
          </p:cNvSpPr>
          <p:nvPr>
            <p:ph type="sldNum" sz="quarter" idx="5"/>
          </p:nvPr>
        </p:nvSpPr>
        <p:spPr/>
        <p:txBody>
          <a:bodyPr/>
          <a:lstStyle/>
          <a:p>
            <a:fld id="{B41CB398-4F67-C64C-926A-31096DB977E2}" type="slidenum">
              <a:rPr lang="en-US" smtClean="0"/>
              <a:t>6</a:t>
            </a:fld>
            <a:endParaRPr lang="en-US"/>
          </a:p>
        </p:txBody>
      </p:sp>
    </p:spTree>
    <p:extLst>
      <p:ext uri="{BB962C8B-B14F-4D97-AF65-F5344CB8AC3E}">
        <p14:creationId xmlns:p14="http://schemas.microsoft.com/office/powerpoint/2010/main" val="189103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main philosophy of the Tidyverse begins with an organizational system known as tidy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Tidy data follows three interrelated rules: </a:t>
            </a:r>
          </a:p>
          <a:p>
            <a:r>
              <a:rPr lang="en-US" sz="1200" kern="1200" dirty="0">
                <a:solidFill>
                  <a:schemeClr val="tx1"/>
                </a:solidFill>
                <a:effectLst/>
                <a:latin typeface="+mn-lt"/>
                <a:ea typeface="+mn-ea"/>
                <a:cs typeface="+mn-cs"/>
              </a:rPr>
              <a:t>first each variable must have its own column, </a:t>
            </a:r>
          </a:p>
          <a:p>
            <a:r>
              <a:rPr lang="en-US" sz="1200" kern="1200" dirty="0">
                <a:solidFill>
                  <a:schemeClr val="tx1"/>
                </a:solidFill>
                <a:effectLst/>
                <a:latin typeface="+mn-lt"/>
                <a:ea typeface="+mn-ea"/>
                <a:cs typeface="+mn-cs"/>
              </a:rPr>
              <a:t>second each observation must have its own row,</a:t>
            </a:r>
          </a:p>
          <a:p>
            <a:r>
              <a:rPr lang="en-US" sz="1200" kern="1200" dirty="0">
                <a:solidFill>
                  <a:schemeClr val="tx1"/>
                </a:solidFill>
                <a:effectLst/>
                <a:latin typeface="+mn-lt"/>
                <a:ea typeface="+mn-ea"/>
                <a:cs typeface="+mn-cs"/>
              </a:rPr>
              <a:t>and third each value must have its own cell. </a:t>
            </a:r>
          </a:p>
          <a:p>
            <a:endParaRPr lang="en-US" dirty="0"/>
          </a:p>
        </p:txBody>
      </p:sp>
      <p:sp>
        <p:nvSpPr>
          <p:cNvPr id="4" name="Slide Number Placeholder 3"/>
          <p:cNvSpPr>
            <a:spLocks noGrp="1"/>
          </p:cNvSpPr>
          <p:nvPr>
            <p:ph type="sldNum" sz="quarter" idx="5"/>
          </p:nvPr>
        </p:nvSpPr>
        <p:spPr/>
        <p:txBody>
          <a:bodyPr/>
          <a:lstStyle/>
          <a:p>
            <a:fld id="{B41CB398-4F67-C64C-926A-31096DB977E2}" type="slidenum">
              <a:rPr lang="en-US" smtClean="0"/>
              <a:t>7</a:t>
            </a:fld>
            <a:endParaRPr lang="en-US"/>
          </a:p>
        </p:txBody>
      </p:sp>
    </p:spTree>
    <p:extLst>
      <p:ext uri="{BB962C8B-B14F-4D97-AF65-F5344CB8AC3E}">
        <p14:creationId xmlns:p14="http://schemas.microsoft.com/office/powerpoint/2010/main" val="194247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exchange for following this set of rules, it allows for a coherent workflow and increases the reproducibility of the code. Although it can seem tedious to dedicate a significant portion of the analysis to simply formatting the data, it allows for students to work with increasingly larger datasets and as students become more familiar with data wrangling the task becomes efficient as they are able to correctly utilize a greater number of functions that replace mundane wrangling steps.</a:t>
            </a:r>
          </a:p>
          <a:p>
            <a:endParaRPr lang="en-US" dirty="0"/>
          </a:p>
        </p:txBody>
      </p:sp>
      <p:sp>
        <p:nvSpPr>
          <p:cNvPr id="4" name="Slide Number Placeholder 3"/>
          <p:cNvSpPr>
            <a:spLocks noGrp="1"/>
          </p:cNvSpPr>
          <p:nvPr>
            <p:ph type="sldNum" sz="quarter" idx="5"/>
          </p:nvPr>
        </p:nvSpPr>
        <p:spPr/>
        <p:txBody>
          <a:bodyPr/>
          <a:lstStyle/>
          <a:p>
            <a:fld id="{B41CB398-4F67-C64C-926A-31096DB977E2}" type="slidenum">
              <a:rPr lang="en-US" smtClean="0"/>
              <a:t>8</a:t>
            </a:fld>
            <a:endParaRPr lang="en-US"/>
          </a:p>
        </p:txBody>
      </p:sp>
    </p:spTree>
    <p:extLst>
      <p:ext uri="{BB962C8B-B14F-4D97-AF65-F5344CB8AC3E}">
        <p14:creationId xmlns:p14="http://schemas.microsoft.com/office/powerpoint/2010/main" val="211566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main aspect to learning how to code is being able to implement the grammar of the language. The data analysis procedure for the Johnson Creek Watershed Project teaches three main grammatical constructs that were not previously introduced during general chemistry. These are pipes, function writing, and for loops. </a:t>
            </a:r>
          </a:p>
        </p:txBody>
      </p:sp>
      <p:sp>
        <p:nvSpPr>
          <p:cNvPr id="4" name="Slide Number Placeholder 3"/>
          <p:cNvSpPr>
            <a:spLocks noGrp="1"/>
          </p:cNvSpPr>
          <p:nvPr>
            <p:ph type="sldNum" sz="quarter" idx="5"/>
          </p:nvPr>
        </p:nvSpPr>
        <p:spPr/>
        <p:txBody>
          <a:bodyPr/>
          <a:lstStyle/>
          <a:p>
            <a:fld id="{B41CB398-4F67-C64C-926A-31096DB977E2}" type="slidenum">
              <a:rPr lang="en-US" smtClean="0"/>
              <a:t>9</a:t>
            </a:fld>
            <a:endParaRPr lang="en-US"/>
          </a:p>
        </p:txBody>
      </p:sp>
    </p:spTree>
    <p:extLst>
      <p:ext uri="{BB962C8B-B14F-4D97-AF65-F5344CB8AC3E}">
        <p14:creationId xmlns:p14="http://schemas.microsoft.com/office/powerpoint/2010/main" val="1444928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90AF0E-CB85-E34D-9511-0887EE4D4B6F}"/>
              </a:ext>
            </a:extLst>
          </p:cNvPr>
          <p:cNvSpPr/>
          <p:nvPr userDrawn="1"/>
        </p:nvSpPr>
        <p:spPr>
          <a:xfrm>
            <a:off x="321365" y="340913"/>
            <a:ext cx="11549270" cy="6176175"/>
          </a:xfrm>
          <a:prstGeom prst="rect">
            <a:avLst/>
          </a:prstGeom>
          <a:solidFill>
            <a:srgbClr val="F7F4F4"/>
          </a:solidFill>
          <a:ln w="203200">
            <a:solidFill>
              <a:srgbClr val="91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a:t>
            </a:r>
          </a:p>
        </p:txBody>
      </p:sp>
      <p:grpSp>
        <p:nvGrpSpPr>
          <p:cNvPr id="11" name="Group 10">
            <a:extLst>
              <a:ext uri="{FF2B5EF4-FFF2-40B4-BE49-F238E27FC236}">
                <a16:creationId xmlns:a16="http://schemas.microsoft.com/office/drawing/2014/main" id="{AF951821-F022-B346-B41C-4FAAFCC3B4D2}"/>
              </a:ext>
            </a:extLst>
          </p:cNvPr>
          <p:cNvGrpSpPr/>
          <p:nvPr userDrawn="1"/>
        </p:nvGrpSpPr>
        <p:grpSpPr>
          <a:xfrm>
            <a:off x="1767429" y="3971102"/>
            <a:ext cx="1221411" cy="1067421"/>
            <a:chOff x="-2254712" y="5198477"/>
            <a:chExt cx="1221411" cy="1067421"/>
          </a:xfrm>
        </p:grpSpPr>
        <p:sp>
          <p:nvSpPr>
            <p:cNvPr id="12" name="Hexagon 11">
              <a:extLst>
                <a:ext uri="{FF2B5EF4-FFF2-40B4-BE49-F238E27FC236}">
                  <a16:creationId xmlns:a16="http://schemas.microsoft.com/office/drawing/2014/main" id="{24D6F29E-56FF-3948-B2CC-9E34E67BDD95}"/>
                </a:ext>
              </a:extLst>
            </p:cNvPr>
            <p:cNvSpPr/>
            <p:nvPr/>
          </p:nvSpPr>
          <p:spPr>
            <a:xfrm rot="19800042">
              <a:off x="-2254712" y="5198477"/>
              <a:ext cx="1221411" cy="1067421"/>
            </a:xfrm>
            <a:prstGeom prst="hexagon">
              <a:avLst>
                <a:gd name="adj" fmla="val 29041"/>
                <a:gd name="vf" fmla="val 115470"/>
              </a:avLst>
            </a:prstGeom>
            <a:solidFill>
              <a:srgbClr val="A70B16"/>
            </a:solidFill>
            <a:ln w="60325">
              <a:solidFill>
                <a:srgbClr val="7F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021B2D6-DA21-A644-A2E9-1D18A22C5F3A}"/>
                </a:ext>
              </a:extLst>
            </p:cNvPr>
            <p:cNvPicPr>
              <a:picLocks noChangeAspect="1"/>
            </p:cNvPicPr>
            <p:nvPr/>
          </p:nvPicPr>
          <p:blipFill rotWithShape="1">
            <a:blip r:embed="rId2"/>
            <a:srcRect t="-1" r="63714" b="-16598"/>
            <a:stretch/>
          </p:blipFill>
          <p:spPr>
            <a:xfrm>
              <a:off x="-1844225" y="6045765"/>
              <a:ext cx="400434" cy="139426"/>
            </a:xfrm>
            <a:prstGeom prst="rect">
              <a:avLst/>
            </a:prstGeom>
          </p:spPr>
        </p:pic>
        <p:pic>
          <p:nvPicPr>
            <p:cNvPr id="14" name="Picture 13" descr="A close up of a logo&#10;&#10;Description automatically generated">
              <a:extLst>
                <a:ext uri="{FF2B5EF4-FFF2-40B4-BE49-F238E27FC236}">
                  <a16:creationId xmlns:a16="http://schemas.microsoft.com/office/drawing/2014/main" id="{4E0BEED2-B61B-1049-A346-023636A2B6D6}"/>
                </a:ext>
              </a:extLst>
            </p:cNvPr>
            <p:cNvPicPr>
              <a:picLocks noChangeAspect="1"/>
            </p:cNvPicPr>
            <p:nvPr/>
          </p:nvPicPr>
          <p:blipFill>
            <a:blip r:embed="rId3"/>
            <a:stretch>
              <a:fillRect/>
            </a:stretch>
          </p:blipFill>
          <p:spPr>
            <a:xfrm>
              <a:off x="-1981027" y="5336027"/>
              <a:ext cx="674037" cy="674037"/>
            </a:xfrm>
            <a:prstGeom prst="rect">
              <a:avLst/>
            </a:prstGeom>
          </p:spPr>
        </p:pic>
      </p:grpSp>
      <p:pic>
        <p:nvPicPr>
          <p:cNvPr id="15" name="Picture 14" descr="A picture containing electronics, computer&#10;&#10;Description automatically generated">
            <a:extLst>
              <a:ext uri="{FF2B5EF4-FFF2-40B4-BE49-F238E27FC236}">
                <a16:creationId xmlns:a16="http://schemas.microsoft.com/office/drawing/2014/main" id="{28AB3224-3139-2E42-9958-02ED72B0A787}"/>
              </a:ext>
            </a:extLst>
          </p:cNvPr>
          <p:cNvPicPr>
            <a:picLocks noChangeAspect="1"/>
          </p:cNvPicPr>
          <p:nvPr userDrawn="1"/>
        </p:nvPicPr>
        <p:blipFill>
          <a:blip r:embed="rId4">
            <a:extLst>
              <a:ext uri="{BEBA8EAE-BF5A-486C-A8C5-ECC9F3942E4B}">
                <a14:imgProps xmlns:a14="http://schemas.microsoft.com/office/drawing/2010/main">
                  <a14:imgLayer r:embed="rId5">
                    <a14:imgEffect>
                      <a14:sharpenSoften amount="39000"/>
                    </a14:imgEffect>
                  </a14:imgLayer>
                </a14:imgProps>
              </a:ext>
            </a:extLst>
          </a:blip>
          <a:stretch>
            <a:fillRect/>
          </a:stretch>
        </p:blipFill>
        <p:spPr>
          <a:xfrm>
            <a:off x="1235132" y="4853362"/>
            <a:ext cx="1143000" cy="1333500"/>
          </a:xfrm>
          <a:prstGeom prst="rect">
            <a:avLst/>
          </a:prstGeom>
          <a:ln>
            <a:noFill/>
          </a:ln>
        </p:spPr>
      </p:pic>
      <p:pic>
        <p:nvPicPr>
          <p:cNvPr id="10" name="Picture 9" descr="A black sign with white text&#10;&#10;Description automatically generated">
            <a:extLst>
              <a:ext uri="{FF2B5EF4-FFF2-40B4-BE49-F238E27FC236}">
                <a16:creationId xmlns:a16="http://schemas.microsoft.com/office/drawing/2014/main" id="{F2040C67-37FC-124A-B11E-0CBE5F6A16B4}"/>
              </a:ext>
            </a:extLst>
          </p:cNvPr>
          <p:cNvPicPr>
            <a:picLocks noChangeAspect="1"/>
          </p:cNvPicPr>
          <p:nvPr userDrawn="1"/>
        </p:nvPicPr>
        <p:blipFill>
          <a:blip r:embed="rId6"/>
          <a:stretch>
            <a:fillRect/>
          </a:stretch>
        </p:blipFill>
        <p:spPr>
          <a:xfrm>
            <a:off x="550807" y="3852081"/>
            <a:ext cx="1305464" cy="1305464"/>
          </a:xfrm>
          <a:prstGeom prst="rect">
            <a:avLst/>
          </a:prstGeom>
        </p:spPr>
      </p:pic>
      <p:sp>
        <p:nvSpPr>
          <p:cNvPr id="16" name="Hexagon 15">
            <a:extLst>
              <a:ext uri="{FF2B5EF4-FFF2-40B4-BE49-F238E27FC236}">
                <a16:creationId xmlns:a16="http://schemas.microsoft.com/office/drawing/2014/main" id="{3D66CC5B-0268-9D41-A9B9-29A88E36A689}"/>
              </a:ext>
            </a:extLst>
          </p:cNvPr>
          <p:cNvSpPr/>
          <p:nvPr userDrawn="1"/>
        </p:nvSpPr>
        <p:spPr>
          <a:xfrm rot="19800042">
            <a:off x="2348362" y="5000419"/>
            <a:ext cx="1221411" cy="1067421"/>
          </a:xfrm>
          <a:prstGeom prst="hexagon">
            <a:avLst>
              <a:gd name="adj" fmla="val 29041"/>
              <a:gd name="vf" fmla="val 115470"/>
            </a:avLst>
          </a:prstGeom>
          <a:noFill/>
          <a:ln w="60325">
            <a:solidFill>
              <a:srgbClr val="7F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2B0FAF23-77B8-6B44-B62F-67AE07430787}"/>
              </a:ext>
            </a:extLst>
          </p:cNvPr>
          <p:cNvSpPr/>
          <p:nvPr userDrawn="1"/>
        </p:nvSpPr>
        <p:spPr>
          <a:xfrm rot="19800042">
            <a:off x="1175544" y="2944842"/>
            <a:ext cx="1221411" cy="1067421"/>
          </a:xfrm>
          <a:prstGeom prst="hexagon">
            <a:avLst>
              <a:gd name="adj" fmla="val 29041"/>
              <a:gd name="vf" fmla="val 115470"/>
            </a:avLst>
          </a:prstGeom>
          <a:noFill/>
          <a:ln w="60325">
            <a:solidFill>
              <a:srgbClr val="7F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8A5BF-305F-9D47-8BB7-C86FC32FBF0D}"/>
              </a:ext>
            </a:extLst>
          </p:cNvPr>
          <p:cNvSpPr>
            <a:spLocks noGrp="1"/>
          </p:cNvSpPr>
          <p:nvPr>
            <p:ph type="ctrTitle"/>
          </p:nvPr>
        </p:nvSpPr>
        <p:spPr>
          <a:xfrm>
            <a:off x="1524000" y="1122363"/>
            <a:ext cx="9144000" cy="2387600"/>
          </a:xfrm>
          <a:noFill/>
        </p:spPr>
        <p:txBody>
          <a:bodyPr anchor="b"/>
          <a:lstStyle>
            <a:lvl1pPr algn="ctr">
              <a:defRPr lang="en-US" sz="6000" kern="1200" dirty="0" smtClean="0">
                <a:solidFill>
                  <a:schemeClr val="accent6">
                    <a:lumMod val="50000"/>
                  </a:schemeClr>
                </a:solidFill>
                <a:latin typeface="Helvetica" pitchFamily="2" charset="0"/>
                <a:ea typeface="+mj-ea"/>
                <a:cs typeface="Rod"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2A71D1D-84A2-F44A-89C6-3BF25B8B06B5}"/>
              </a:ext>
            </a:extLst>
          </p:cNvPr>
          <p:cNvSpPr>
            <a:spLocks noGrp="1"/>
          </p:cNvSpPr>
          <p:nvPr>
            <p:ph type="subTitle" idx="1"/>
          </p:nvPr>
        </p:nvSpPr>
        <p:spPr>
          <a:xfrm>
            <a:off x="1524000" y="3602038"/>
            <a:ext cx="9144000" cy="1655762"/>
          </a:xfrm>
        </p:spPr>
        <p:txBody>
          <a:bodyPr/>
          <a:lstStyle>
            <a:lvl1pPr marL="0" indent="0" algn="ctr">
              <a:buNone/>
              <a:defRPr lang="en-US" sz="2400" kern="1200" dirty="0" smtClean="0">
                <a:solidFill>
                  <a:schemeClr val="accent6">
                    <a:lumMod val="50000"/>
                  </a:schemeClr>
                </a:solidFill>
                <a:latin typeface="Helvetica"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04EC59-A064-6C47-BC33-01AE19862730}"/>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5" name="Footer Placeholder 4">
            <a:extLst>
              <a:ext uri="{FF2B5EF4-FFF2-40B4-BE49-F238E27FC236}">
                <a16:creationId xmlns:a16="http://schemas.microsoft.com/office/drawing/2014/main" id="{6B7282EA-D46E-2646-A7B8-17DB5A8B9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BC500-88E2-484E-956E-21A2FF6C2815}"/>
              </a:ext>
            </a:extLst>
          </p:cNvPr>
          <p:cNvSpPr>
            <a:spLocks noGrp="1"/>
          </p:cNvSpPr>
          <p:nvPr>
            <p:ph type="sldNum" sz="quarter" idx="12"/>
          </p:nvPr>
        </p:nvSpPr>
        <p:spPr/>
        <p:txBody>
          <a:bodyPr/>
          <a:lstStyle/>
          <a:p>
            <a:fld id="{C572589F-7712-4D44-B0B4-D6192B4B8349}" type="slidenum">
              <a:rPr lang="en-US" smtClean="0"/>
              <a:t>‹#›</a:t>
            </a:fld>
            <a:endParaRPr lang="en-US"/>
          </a:p>
        </p:txBody>
      </p:sp>
      <p:sp>
        <p:nvSpPr>
          <p:cNvPr id="8" name="Title 1">
            <a:extLst>
              <a:ext uri="{FF2B5EF4-FFF2-40B4-BE49-F238E27FC236}">
                <a16:creationId xmlns:a16="http://schemas.microsoft.com/office/drawing/2014/main" id="{C85981A7-5428-6749-84C8-4A142326C19A}"/>
              </a:ext>
            </a:extLst>
          </p:cNvPr>
          <p:cNvSpPr txBox="1">
            <a:spLocks/>
          </p:cNvSpPr>
          <p:nvPr userDrawn="1"/>
        </p:nvSpPr>
        <p:spPr>
          <a:xfrm>
            <a:off x="508021" y="1454386"/>
            <a:ext cx="11175958" cy="16553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solidFill>
                <a:schemeClr val="tx2">
                  <a:lumMod val="50000"/>
                </a:schemeClr>
              </a:solidFill>
              <a:latin typeface="Helvetica" pitchFamily="2" charset="0"/>
              <a:cs typeface="Rod" panose="020F0502020204030204" pitchFamily="34" charset="0"/>
            </a:endParaRPr>
          </a:p>
        </p:txBody>
      </p:sp>
      <p:sp>
        <p:nvSpPr>
          <p:cNvPr id="20" name="Hexagon 19">
            <a:extLst>
              <a:ext uri="{FF2B5EF4-FFF2-40B4-BE49-F238E27FC236}">
                <a16:creationId xmlns:a16="http://schemas.microsoft.com/office/drawing/2014/main" id="{C6E7258D-A633-794E-9A2E-DB3E70474CA7}"/>
              </a:ext>
            </a:extLst>
          </p:cNvPr>
          <p:cNvSpPr/>
          <p:nvPr userDrawn="1"/>
        </p:nvSpPr>
        <p:spPr>
          <a:xfrm rot="19800042">
            <a:off x="1175543" y="4986401"/>
            <a:ext cx="1221411" cy="1067421"/>
          </a:xfrm>
          <a:prstGeom prst="hexagon">
            <a:avLst>
              <a:gd name="adj" fmla="val 29041"/>
              <a:gd name="vf" fmla="val 115470"/>
            </a:avLst>
          </a:prstGeom>
          <a:noFill/>
          <a:ln w="603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23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583E-AA13-E148-AF4E-780EA11598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73C3E0-8902-D047-A586-110093D83A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730CD-D474-1A43-9177-1335A582BD42}"/>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5" name="Footer Placeholder 4">
            <a:extLst>
              <a:ext uri="{FF2B5EF4-FFF2-40B4-BE49-F238E27FC236}">
                <a16:creationId xmlns:a16="http://schemas.microsoft.com/office/drawing/2014/main" id="{2DD84B86-E51D-8F44-AA25-94F6D8337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FAADC-5980-F444-98F5-3E4A98E0CDD1}"/>
              </a:ext>
            </a:extLst>
          </p:cNvPr>
          <p:cNvSpPr>
            <a:spLocks noGrp="1"/>
          </p:cNvSpPr>
          <p:nvPr>
            <p:ph type="sldNum" sz="quarter" idx="12"/>
          </p:nvPr>
        </p:nvSpPr>
        <p:spPr/>
        <p:txBody>
          <a:bodyPr/>
          <a:lstStyle/>
          <a:p>
            <a:fld id="{C572589F-7712-4D44-B0B4-D6192B4B8349}" type="slidenum">
              <a:rPr lang="en-US" smtClean="0"/>
              <a:t>‹#›</a:t>
            </a:fld>
            <a:endParaRPr lang="en-US"/>
          </a:p>
        </p:txBody>
      </p:sp>
    </p:spTree>
    <p:extLst>
      <p:ext uri="{BB962C8B-B14F-4D97-AF65-F5344CB8AC3E}">
        <p14:creationId xmlns:p14="http://schemas.microsoft.com/office/powerpoint/2010/main" val="683458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CCB983-FD80-E841-B360-842D906BB6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B8D162-A699-E34B-80CC-D995951DE0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E5289-A048-9347-B256-4A58AFE421ED}"/>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5" name="Footer Placeholder 4">
            <a:extLst>
              <a:ext uri="{FF2B5EF4-FFF2-40B4-BE49-F238E27FC236}">
                <a16:creationId xmlns:a16="http://schemas.microsoft.com/office/drawing/2014/main" id="{DD25D1C2-A031-0F49-86D3-768C5CC04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2B0-2545-D94D-878B-C0F75D592588}"/>
              </a:ext>
            </a:extLst>
          </p:cNvPr>
          <p:cNvSpPr>
            <a:spLocks noGrp="1"/>
          </p:cNvSpPr>
          <p:nvPr>
            <p:ph type="sldNum" sz="quarter" idx="12"/>
          </p:nvPr>
        </p:nvSpPr>
        <p:spPr/>
        <p:txBody>
          <a:bodyPr/>
          <a:lstStyle/>
          <a:p>
            <a:fld id="{C572589F-7712-4D44-B0B4-D6192B4B8349}" type="slidenum">
              <a:rPr lang="en-US" smtClean="0"/>
              <a:t>‹#›</a:t>
            </a:fld>
            <a:endParaRPr lang="en-US"/>
          </a:p>
        </p:txBody>
      </p:sp>
    </p:spTree>
    <p:extLst>
      <p:ext uri="{BB962C8B-B14F-4D97-AF65-F5344CB8AC3E}">
        <p14:creationId xmlns:p14="http://schemas.microsoft.com/office/powerpoint/2010/main" val="3376130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1B498D-09B3-C74C-B94A-5C634BAA1333}"/>
              </a:ext>
            </a:extLst>
          </p:cNvPr>
          <p:cNvSpPr/>
          <p:nvPr userDrawn="1"/>
        </p:nvSpPr>
        <p:spPr>
          <a:xfrm>
            <a:off x="221739" y="253207"/>
            <a:ext cx="11748522" cy="6351587"/>
          </a:xfrm>
          <a:prstGeom prst="rect">
            <a:avLst/>
          </a:prstGeom>
          <a:solidFill>
            <a:srgbClr val="F7F4F4"/>
          </a:solidFill>
          <a:ln w="152400">
            <a:solidFill>
              <a:srgbClr val="91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a:t>
            </a:r>
          </a:p>
        </p:txBody>
      </p:sp>
      <p:sp>
        <p:nvSpPr>
          <p:cNvPr id="2" name="Title 1">
            <a:extLst>
              <a:ext uri="{FF2B5EF4-FFF2-40B4-BE49-F238E27FC236}">
                <a16:creationId xmlns:a16="http://schemas.microsoft.com/office/drawing/2014/main" id="{8123F4BA-2737-1E4D-B8AF-F9729CFA3CA1}"/>
              </a:ext>
            </a:extLst>
          </p:cNvPr>
          <p:cNvSpPr>
            <a:spLocks noGrp="1"/>
          </p:cNvSpPr>
          <p:nvPr>
            <p:ph type="title"/>
          </p:nvPr>
        </p:nvSpPr>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en-US" sz="4400" b="0" i="0" kern="1200" dirty="0" smtClean="0">
                <a:solidFill>
                  <a:schemeClr val="accent6">
                    <a:lumMod val="50000"/>
                  </a:schemeClr>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Click to edit Master title style</a:t>
            </a:r>
          </a:p>
        </p:txBody>
      </p:sp>
      <p:sp>
        <p:nvSpPr>
          <p:cNvPr id="3" name="Content Placeholder 2">
            <a:extLst>
              <a:ext uri="{FF2B5EF4-FFF2-40B4-BE49-F238E27FC236}">
                <a16:creationId xmlns:a16="http://schemas.microsoft.com/office/drawing/2014/main" id="{3A6A8541-DF7C-D44F-8E5D-00FDA2C142DA}"/>
              </a:ext>
            </a:extLst>
          </p:cNvPr>
          <p:cNvSpPr>
            <a:spLocks noGrp="1"/>
          </p:cNvSpPr>
          <p:nvPr>
            <p:ph idx="1"/>
          </p:nvPr>
        </p:nvSpPr>
        <p:spPr>
          <a:xfrm>
            <a:off x="838200" y="1802607"/>
            <a:ext cx="10515600" cy="4351338"/>
          </a:xfrm>
        </p:spPr>
        <p:txBody>
          <a:bodyPr/>
          <a:lstStyle>
            <a:lvl1pPr>
              <a:defRPr>
                <a:solidFill>
                  <a:schemeClr val="accent6">
                    <a:lumMod val="50000"/>
                  </a:schemeClr>
                </a:solidFill>
              </a:defRPr>
            </a:lvl1pPr>
            <a:lvl2pPr>
              <a:defRPr>
                <a:solidFill>
                  <a:schemeClr val="accent6">
                    <a:lumMod val="50000"/>
                  </a:schemeClr>
                </a:solidFill>
              </a:defRPr>
            </a:lvl2pPr>
            <a:lvl3pPr>
              <a:defRPr>
                <a:solidFill>
                  <a:schemeClr val="accent6">
                    <a:lumMod val="50000"/>
                  </a:schemeClr>
                </a:solidFill>
              </a:defRPr>
            </a:lvl3pPr>
            <a:lvl4pPr>
              <a:defRPr>
                <a:solidFill>
                  <a:schemeClr val="accent6">
                    <a:lumMod val="50000"/>
                  </a:schemeClr>
                </a:solidFill>
              </a:defRPr>
            </a:lvl4pPr>
            <a:lvl5pPr>
              <a:defRPr>
                <a:solidFill>
                  <a:schemeClr val="accent6">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86DC4D-10B8-504E-B521-0B4E92E16FB4}"/>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5" name="Footer Placeholder 4">
            <a:extLst>
              <a:ext uri="{FF2B5EF4-FFF2-40B4-BE49-F238E27FC236}">
                <a16:creationId xmlns:a16="http://schemas.microsoft.com/office/drawing/2014/main" id="{64CD1178-788C-7E4E-BED0-8F738DF103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4B8D5-CD5A-934E-82B4-DCCA45F1AD54}"/>
              </a:ext>
            </a:extLst>
          </p:cNvPr>
          <p:cNvSpPr>
            <a:spLocks noGrp="1"/>
          </p:cNvSpPr>
          <p:nvPr>
            <p:ph type="sldNum" sz="quarter" idx="12"/>
          </p:nvPr>
        </p:nvSpPr>
        <p:spPr/>
        <p:txBody>
          <a:bodyPr/>
          <a:lstStyle/>
          <a:p>
            <a:fld id="{C572589F-7712-4D44-B0B4-D6192B4B8349}" type="slidenum">
              <a:rPr lang="en-US" smtClean="0"/>
              <a:t>‹#›</a:t>
            </a:fld>
            <a:endParaRPr lang="en-US"/>
          </a:p>
        </p:txBody>
      </p:sp>
    </p:spTree>
    <p:extLst>
      <p:ext uri="{BB962C8B-B14F-4D97-AF65-F5344CB8AC3E}">
        <p14:creationId xmlns:p14="http://schemas.microsoft.com/office/powerpoint/2010/main" val="253364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168230-A3A6-5240-92FB-5844CFE7079B}"/>
              </a:ext>
            </a:extLst>
          </p:cNvPr>
          <p:cNvSpPr/>
          <p:nvPr userDrawn="1"/>
        </p:nvSpPr>
        <p:spPr>
          <a:xfrm>
            <a:off x="221739" y="253207"/>
            <a:ext cx="11748522" cy="6351587"/>
          </a:xfrm>
          <a:prstGeom prst="rect">
            <a:avLst/>
          </a:prstGeom>
          <a:solidFill>
            <a:srgbClr val="F7F4F4"/>
          </a:solidFill>
          <a:ln w="152400">
            <a:solidFill>
              <a:srgbClr val="91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a:t>
            </a:r>
          </a:p>
        </p:txBody>
      </p:sp>
      <p:sp>
        <p:nvSpPr>
          <p:cNvPr id="2" name="Title 1">
            <a:extLst>
              <a:ext uri="{FF2B5EF4-FFF2-40B4-BE49-F238E27FC236}">
                <a16:creationId xmlns:a16="http://schemas.microsoft.com/office/drawing/2014/main" id="{1EBD3DF9-3054-9949-9A70-FD29559F4078}"/>
              </a:ext>
            </a:extLst>
          </p:cNvPr>
          <p:cNvSpPr>
            <a:spLocks noGrp="1"/>
          </p:cNvSpPr>
          <p:nvPr>
            <p:ph type="title"/>
          </p:nvPr>
        </p:nvSpPr>
        <p:spPr>
          <a:xfrm>
            <a:off x="839788" y="365125"/>
            <a:ext cx="10515600" cy="1325563"/>
          </a:xfrm>
        </p:spPr>
        <p:txBody>
          <a:bodyPr/>
          <a:lstStyle>
            <a:lvl1pPr>
              <a:defRPr>
                <a:solidFill>
                  <a:schemeClr val="accent6">
                    <a:lumMod val="50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C12CF301-672D-374C-A156-B6DFBD90F27B}"/>
              </a:ext>
            </a:extLst>
          </p:cNvPr>
          <p:cNvSpPr>
            <a:spLocks noGrp="1"/>
          </p:cNvSpPr>
          <p:nvPr>
            <p:ph type="body" idx="1"/>
          </p:nvPr>
        </p:nvSpPr>
        <p:spPr>
          <a:xfrm>
            <a:off x="839788" y="1681163"/>
            <a:ext cx="5157787" cy="823912"/>
          </a:xfrm>
        </p:spPr>
        <p:txBody>
          <a:bodyPr anchor="b">
            <a:noAutofit/>
          </a:bodyPr>
          <a:lstStyle>
            <a:lvl1pPr marL="0" indent="0">
              <a:buNone/>
              <a:defRPr sz="3200" b="0">
                <a:solidFill>
                  <a:schemeClr val="accent6">
                    <a:lumMod val="50000"/>
                  </a:schemeClr>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D662AEC-2D35-BC41-8161-A200B6E77E32}"/>
              </a:ext>
            </a:extLst>
          </p:cNvPr>
          <p:cNvSpPr>
            <a:spLocks noGrp="1"/>
          </p:cNvSpPr>
          <p:nvPr>
            <p:ph sz="half" idx="2"/>
          </p:nvPr>
        </p:nvSpPr>
        <p:spPr>
          <a:xfrm>
            <a:off x="839788" y="2505075"/>
            <a:ext cx="5157787" cy="3684588"/>
          </a:xfrm>
        </p:spPr>
        <p:txBody>
          <a:bodyPr/>
          <a:lstStyle>
            <a:lvl1pPr>
              <a:defRPr>
                <a:solidFill>
                  <a:schemeClr val="accent6">
                    <a:lumMod val="50000"/>
                  </a:schemeClr>
                </a:solidFill>
              </a:defRPr>
            </a:lvl1pPr>
            <a:lvl2pPr>
              <a:defRPr>
                <a:solidFill>
                  <a:schemeClr val="accent6">
                    <a:lumMod val="50000"/>
                  </a:schemeClr>
                </a:solidFill>
              </a:defRPr>
            </a:lvl2pPr>
            <a:lvl3pPr>
              <a:defRPr>
                <a:solidFill>
                  <a:schemeClr val="accent6">
                    <a:lumMod val="50000"/>
                  </a:schemeClr>
                </a:solidFill>
              </a:defRPr>
            </a:lvl3pPr>
            <a:lvl4pPr>
              <a:defRPr>
                <a:solidFill>
                  <a:schemeClr val="accent6">
                    <a:lumMod val="50000"/>
                  </a:schemeClr>
                </a:solidFill>
              </a:defRPr>
            </a:lvl4pPr>
            <a:lvl5pPr>
              <a:defRPr>
                <a:solidFill>
                  <a:schemeClr val="accent6">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092B857-50FC-8F45-ABA9-36B16BC3C5A5}"/>
              </a:ext>
            </a:extLst>
          </p:cNvPr>
          <p:cNvSpPr>
            <a:spLocks noGrp="1"/>
          </p:cNvSpPr>
          <p:nvPr>
            <p:ph type="body" sz="quarter" idx="3"/>
          </p:nvPr>
        </p:nvSpPr>
        <p:spPr>
          <a:xfrm>
            <a:off x="6172200" y="1681163"/>
            <a:ext cx="5183188" cy="823912"/>
          </a:xfrm>
        </p:spPr>
        <p:txBody>
          <a:bodyPr anchor="b">
            <a:noAutofit/>
          </a:bodyPr>
          <a:lstStyle>
            <a:lvl1pPr marL="0" indent="0">
              <a:buNone/>
              <a:defRPr sz="3200" b="0">
                <a:solidFill>
                  <a:schemeClr val="accent6">
                    <a:lumMod val="50000"/>
                  </a:schemeClr>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A43CBBF-FA3A-844D-B604-BE9F2D49B1B2}"/>
              </a:ext>
            </a:extLst>
          </p:cNvPr>
          <p:cNvSpPr>
            <a:spLocks noGrp="1"/>
          </p:cNvSpPr>
          <p:nvPr>
            <p:ph sz="quarter" idx="4"/>
          </p:nvPr>
        </p:nvSpPr>
        <p:spPr>
          <a:xfrm>
            <a:off x="6172200" y="2505075"/>
            <a:ext cx="5183188" cy="3684588"/>
          </a:xfrm>
        </p:spPr>
        <p:txBody>
          <a:bodyPr/>
          <a:lstStyle>
            <a:lvl1pPr>
              <a:defRPr>
                <a:solidFill>
                  <a:schemeClr val="accent6">
                    <a:lumMod val="50000"/>
                  </a:schemeClr>
                </a:solidFill>
              </a:defRPr>
            </a:lvl1pPr>
            <a:lvl2pPr>
              <a:defRPr>
                <a:solidFill>
                  <a:schemeClr val="accent6">
                    <a:lumMod val="50000"/>
                  </a:schemeClr>
                </a:solidFill>
              </a:defRPr>
            </a:lvl2pPr>
            <a:lvl3pPr>
              <a:defRPr>
                <a:solidFill>
                  <a:schemeClr val="accent6">
                    <a:lumMod val="50000"/>
                  </a:schemeClr>
                </a:solidFill>
              </a:defRPr>
            </a:lvl3pPr>
            <a:lvl4pPr>
              <a:defRPr>
                <a:solidFill>
                  <a:schemeClr val="accent6">
                    <a:lumMod val="50000"/>
                  </a:schemeClr>
                </a:solidFill>
              </a:defRPr>
            </a:lvl4pPr>
            <a:lvl5pPr>
              <a:defRPr>
                <a:solidFill>
                  <a:schemeClr val="accent6">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D0C1839-9204-8F4D-8E08-BBD6C6C68648}"/>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8" name="Footer Placeholder 7">
            <a:extLst>
              <a:ext uri="{FF2B5EF4-FFF2-40B4-BE49-F238E27FC236}">
                <a16:creationId xmlns:a16="http://schemas.microsoft.com/office/drawing/2014/main" id="{BFA6E81A-AE10-4748-BD7F-8C81583506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8D386D-8903-A54F-B941-FAC9CBD47E14}"/>
              </a:ext>
            </a:extLst>
          </p:cNvPr>
          <p:cNvSpPr>
            <a:spLocks noGrp="1"/>
          </p:cNvSpPr>
          <p:nvPr>
            <p:ph type="sldNum" sz="quarter" idx="12"/>
          </p:nvPr>
        </p:nvSpPr>
        <p:spPr/>
        <p:txBody>
          <a:bodyPr/>
          <a:lstStyle/>
          <a:p>
            <a:fld id="{C572589F-7712-4D44-B0B4-D6192B4B8349}" type="slidenum">
              <a:rPr lang="en-US" smtClean="0"/>
              <a:t>‹#›</a:t>
            </a:fld>
            <a:endParaRPr lang="en-US"/>
          </a:p>
        </p:txBody>
      </p:sp>
    </p:spTree>
    <p:extLst>
      <p:ext uri="{BB962C8B-B14F-4D97-AF65-F5344CB8AC3E}">
        <p14:creationId xmlns:p14="http://schemas.microsoft.com/office/powerpoint/2010/main" val="3426353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85DB-10EC-944F-ADAB-4929D45A3A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136E8E-FF9B-9E40-9EE0-3ACC5C0BB6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A0B8E0-660E-3F4C-920A-A6AD2E8589ED}"/>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5" name="Footer Placeholder 4">
            <a:extLst>
              <a:ext uri="{FF2B5EF4-FFF2-40B4-BE49-F238E27FC236}">
                <a16:creationId xmlns:a16="http://schemas.microsoft.com/office/drawing/2014/main" id="{16CC008C-B5DC-7D48-9F02-6C2BEEC06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6EB94-7069-3840-9761-E61284CBA59D}"/>
              </a:ext>
            </a:extLst>
          </p:cNvPr>
          <p:cNvSpPr>
            <a:spLocks noGrp="1"/>
          </p:cNvSpPr>
          <p:nvPr>
            <p:ph type="sldNum" sz="quarter" idx="12"/>
          </p:nvPr>
        </p:nvSpPr>
        <p:spPr/>
        <p:txBody>
          <a:bodyPr/>
          <a:lstStyle/>
          <a:p>
            <a:fld id="{C572589F-7712-4D44-B0B4-D6192B4B8349}" type="slidenum">
              <a:rPr lang="en-US" smtClean="0"/>
              <a:t>‹#›</a:t>
            </a:fld>
            <a:endParaRPr lang="en-US"/>
          </a:p>
        </p:txBody>
      </p:sp>
    </p:spTree>
    <p:extLst>
      <p:ext uri="{BB962C8B-B14F-4D97-AF65-F5344CB8AC3E}">
        <p14:creationId xmlns:p14="http://schemas.microsoft.com/office/powerpoint/2010/main" val="928108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2F03-B88E-EE42-BF36-86B1CFD2263E}"/>
              </a:ext>
            </a:extLst>
          </p:cNvPr>
          <p:cNvSpPr>
            <a:spLocks noGrp="1"/>
          </p:cNvSpPr>
          <p:nvPr>
            <p:ph type="title"/>
          </p:nvPr>
        </p:nvSpPr>
        <p:spPr/>
        <p:txBody>
          <a:bodyPr>
            <a:normAutofit/>
          </a:bodyPr>
          <a:lstStyle>
            <a:lvl1pPr>
              <a:defRPr lang="en-US" sz="4400" b="0" i="0" kern="1200" dirty="0">
                <a:solidFill>
                  <a:schemeClr val="tx1"/>
                </a:solidFill>
                <a:latin typeface="Times New Roman" panose="02020603050405020304" pitchFamily="18" charset="0"/>
                <a:ea typeface="+mj-ea"/>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FDA8D4E-AFD4-7F47-87F2-24BFF80043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200CDC-A0F9-0C45-973E-634E15BA24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A35BE-ACB5-654E-81CC-7C513EBB8383}"/>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6" name="Footer Placeholder 5">
            <a:extLst>
              <a:ext uri="{FF2B5EF4-FFF2-40B4-BE49-F238E27FC236}">
                <a16:creationId xmlns:a16="http://schemas.microsoft.com/office/drawing/2014/main" id="{2F0DC12B-B932-CF42-BF21-0408845B1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BAE7EF-111A-844D-8F28-A74ABBB486B2}"/>
              </a:ext>
            </a:extLst>
          </p:cNvPr>
          <p:cNvSpPr>
            <a:spLocks noGrp="1"/>
          </p:cNvSpPr>
          <p:nvPr>
            <p:ph type="sldNum" sz="quarter" idx="12"/>
          </p:nvPr>
        </p:nvSpPr>
        <p:spPr/>
        <p:txBody>
          <a:bodyPr/>
          <a:lstStyle/>
          <a:p>
            <a:fld id="{C572589F-7712-4D44-B0B4-D6192B4B8349}" type="slidenum">
              <a:rPr lang="en-US" smtClean="0"/>
              <a:t>‹#›</a:t>
            </a:fld>
            <a:endParaRPr lang="en-US"/>
          </a:p>
        </p:txBody>
      </p:sp>
      <p:pic>
        <p:nvPicPr>
          <p:cNvPr id="8" name="Picture 7">
            <a:extLst>
              <a:ext uri="{FF2B5EF4-FFF2-40B4-BE49-F238E27FC236}">
                <a16:creationId xmlns:a16="http://schemas.microsoft.com/office/drawing/2014/main" id="{DC5C7158-402D-574D-9813-0174B5BF5F23}"/>
              </a:ext>
            </a:extLst>
          </p:cNvPr>
          <p:cNvPicPr>
            <a:picLocks noChangeAspect="1"/>
          </p:cNvPicPr>
          <p:nvPr userDrawn="1"/>
        </p:nvPicPr>
        <p:blipFill rotWithShape="1">
          <a:blip r:embed="rId2"/>
          <a:srcRect l="5136" t="4863" r="10611" b="4863"/>
          <a:stretch/>
        </p:blipFill>
        <p:spPr>
          <a:xfrm>
            <a:off x="76200" y="-136525"/>
            <a:ext cx="12192000" cy="6858000"/>
          </a:xfrm>
          <a:prstGeom prst="rect">
            <a:avLst/>
          </a:prstGeom>
        </p:spPr>
      </p:pic>
    </p:spTree>
    <p:extLst>
      <p:ext uri="{BB962C8B-B14F-4D97-AF65-F5344CB8AC3E}">
        <p14:creationId xmlns:p14="http://schemas.microsoft.com/office/powerpoint/2010/main" val="3023652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95E2-AAA5-254E-BFD1-4FD24F77EA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C920D7-A463-1640-A437-9740704A602C}"/>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4" name="Footer Placeholder 3">
            <a:extLst>
              <a:ext uri="{FF2B5EF4-FFF2-40B4-BE49-F238E27FC236}">
                <a16:creationId xmlns:a16="http://schemas.microsoft.com/office/drawing/2014/main" id="{4108A108-25A0-A44D-8990-7F21C911FD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04E59E-E0A4-EE45-AE2D-D8907AC57505}"/>
              </a:ext>
            </a:extLst>
          </p:cNvPr>
          <p:cNvSpPr>
            <a:spLocks noGrp="1"/>
          </p:cNvSpPr>
          <p:nvPr>
            <p:ph type="sldNum" sz="quarter" idx="12"/>
          </p:nvPr>
        </p:nvSpPr>
        <p:spPr/>
        <p:txBody>
          <a:bodyPr/>
          <a:lstStyle/>
          <a:p>
            <a:fld id="{C572589F-7712-4D44-B0B4-D6192B4B8349}" type="slidenum">
              <a:rPr lang="en-US" smtClean="0"/>
              <a:t>‹#›</a:t>
            </a:fld>
            <a:endParaRPr lang="en-US"/>
          </a:p>
        </p:txBody>
      </p:sp>
    </p:spTree>
    <p:extLst>
      <p:ext uri="{BB962C8B-B14F-4D97-AF65-F5344CB8AC3E}">
        <p14:creationId xmlns:p14="http://schemas.microsoft.com/office/powerpoint/2010/main" val="3993745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3306-0A96-CC4B-9692-F0B4E03F8C43}"/>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3" name="Footer Placeholder 2">
            <a:extLst>
              <a:ext uri="{FF2B5EF4-FFF2-40B4-BE49-F238E27FC236}">
                <a16:creationId xmlns:a16="http://schemas.microsoft.com/office/drawing/2014/main" id="{839F3A2F-1F74-F24F-B823-32D454017E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237979-635D-6B49-8821-7E882034E1D9}"/>
              </a:ext>
            </a:extLst>
          </p:cNvPr>
          <p:cNvSpPr>
            <a:spLocks noGrp="1"/>
          </p:cNvSpPr>
          <p:nvPr>
            <p:ph type="sldNum" sz="quarter" idx="12"/>
          </p:nvPr>
        </p:nvSpPr>
        <p:spPr/>
        <p:txBody>
          <a:bodyPr/>
          <a:lstStyle/>
          <a:p>
            <a:fld id="{C572589F-7712-4D44-B0B4-D6192B4B8349}" type="slidenum">
              <a:rPr lang="en-US" smtClean="0"/>
              <a:t>‹#›</a:t>
            </a:fld>
            <a:endParaRPr lang="en-US"/>
          </a:p>
        </p:txBody>
      </p:sp>
    </p:spTree>
    <p:extLst>
      <p:ext uri="{BB962C8B-B14F-4D97-AF65-F5344CB8AC3E}">
        <p14:creationId xmlns:p14="http://schemas.microsoft.com/office/powerpoint/2010/main" val="149767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F48F6-42C7-584F-A153-73C58956F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A975BE-E4A1-224C-87EC-D6E922E21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4D0FD7-5D13-5F49-8E0F-3D6856C45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AC8C8-20A1-6441-BD82-311DA209789D}"/>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6" name="Footer Placeholder 5">
            <a:extLst>
              <a:ext uri="{FF2B5EF4-FFF2-40B4-BE49-F238E27FC236}">
                <a16:creationId xmlns:a16="http://schemas.microsoft.com/office/drawing/2014/main" id="{B6B7FBD8-BEDF-5E40-8446-9845E49AD3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92AF1C-1F0A-4545-B621-17F5C0AE2CF0}"/>
              </a:ext>
            </a:extLst>
          </p:cNvPr>
          <p:cNvSpPr>
            <a:spLocks noGrp="1"/>
          </p:cNvSpPr>
          <p:nvPr>
            <p:ph type="sldNum" sz="quarter" idx="12"/>
          </p:nvPr>
        </p:nvSpPr>
        <p:spPr/>
        <p:txBody>
          <a:bodyPr/>
          <a:lstStyle/>
          <a:p>
            <a:fld id="{C572589F-7712-4D44-B0B4-D6192B4B8349}" type="slidenum">
              <a:rPr lang="en-US" smtClean="0"/>
              <a:t>‹#›</a:t>
            </a:fld>
            <a:endParaRPr lang="en-US"/>
          </a:p>
        </p:txBody>
      </p:sp>
    </p:spTree>
    <p:extLst>
      <p:ext uri="{BB962C8B-B14F-4D97-AF65-F5344CB8AC3E}">
        <p14:creationId xmlns:p14="http://schemas.microsoft.com/office/powerpoint/2010/main" val="378995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3AED-7076-6A47-B936-7ADEE3578C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56E18C-DAD4-2749-A2AA-6E74D5685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787B17-79B1-D348-8130-2EEF2D0F0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0AFDB-2757-C94B-ABF6-EFD58079A5D0}"/>
              </a:ext>
            </a:extLst>
          </p:cNvPr>
          <p:cNvSpPr>
            <a:spLocks noGrp="1"/>
          </p:cNvSpPr>
          <p:nvPr>
            <p:ph type="dt" sz="half" idx="10"/>
          </p:nvPr>
        </p:nvSpPr>
        <p:spPr/>
        <p:txBody>
          <a:bodyPr/>
          <a:lstStyle/>
          <a:p>
            <a:fld id="{1F013B18-5D39-C246-957C-FCE63DB8FC35}" type="datetimeFigureOut">
              <a:rPr lang="en-US" smtClean="0"/>
              <a:t>4/21/20</a:t>
            </a:fld>
            <a:endParaRPr lang="en-US"/>
          </a:p>
        </p:txBody>
      </p:sp>
      <p:sp>
        <p:nvSpPr>
          <p:cNvPr id="6" name="Footer Placeholder 5">
            <a:extLst>
              <a:ext uri="{FF2B5EF4-FFF2-40B4-BE49-F238E27FC236}">
                <a16:creationId xmlns:a16="http://schemas.microsoft.com/office/drawing/2014/main" id="{2BD3B460-05C0-F342-BC78-F87B430162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2AF87-1909-D344-AFB0-223D13A017F5}"/>
              </a:ext>
            </a:extLst>
          </p:cNvPr>
          <p:cNvSpPr>
            <a:spLocks noGrp="1"/>
          </p:cNvSpPr>
          <p:nvPr>
            <p:ph type="sldNum" sz="quarter" idx="12"/>
          </p:nvPr>
        </p:nvSpPr>
        <p:spPr/>
        <p:txBody>
          <a:bodyPr/>
          <a:lstStyle/>
          <a:p>
            <a:fld id="{C572589F-7712-4D44-B0B4-D6192B4B8349}" type="slidenum">
              <a:rPr lang="en-US" smtClean="0"/>
              <a:t>‹#›</a:t>
            </a:fld>
            <a:endParaRPr lang="en-US"/>
          </a:p>
        </p:txBody>
      </p:sp>
    </p:spTree>
    <p:extLst>
      <p:ext uri="{BB962C8B-B14F-4D97-AF65-F5344CB8AC3E}">
        <p14:creationId xmlns:p14="http://schemas.microsoft.com/office/powerpoint/2010/main" val="2968576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181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CA5988-9E41-8346-BDFB-32D3A5AE80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148D08-8360-AB46-8F53-114571F32E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AA55BD2-45C2-EE44-A7EC-D81553472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13B18-5D39-C246-957C-FCE63DB8FC35}" type="datetimeFigureOut">
              <a:rPr lang="en-US" smtClean="0"/>
              <a:t>4/21/20</a:t>
            </a:fld>
            <a:endParaRPr lang="en-US"/>
          </a:p>
        </p:txBody>
      </p:sp>
      <p:sp>
        <p:nvSpPr>
          <p:cNvPr id="5" name="Footer Placeholder 4">
            <a:extLst>
              <a:ext uri="{FF2B5EF4-FFF2-40B4-BE49-F238E27FC236}">
                <a16:creationId xmlns:a16="http://schemas.microsoft.com/office/drawing/2014/main" id="{49F54484-01C6-6449-9170-212CA9DA3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2E8980-97A4-B34F-A71C-056431AA8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2589F-7712-4D44-B0B4-D6192B4B8349}" type="slidenum">
              <a:rPr lang="en-US" smtClean="0"/>
              <a:t>‹#›</a:t>
            </a:fld>
            <a:endParaRPr lang="en-US"/>
          </a:p>
        </p:txBody>
      </p:sp>
    </p:spTree>
    <p:extLst>
      <p:ext uri="{BB962C8B-B14F-4D97-AF65-F5344CB8AC3E}">
        <p14:creationId xmlns:p14="http://schemas.microsoft.com/office/powerpoint/2010/main" val="4053899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6.png"/><Relationship Id="rId10" Type="http://schemas.openxmlformats.org/officeDocument/2006/relationships/image" Target="../media/image25.svg"/><Relationship Id="rId4" Type="http://schemas.openxmlformats.org/officeDocument/2006/relationships/notesSlide" Target="../notesSlides/notesSlide14.xml"/><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slideLayout" Target="../slideLayouts/slideLayout2.xml"/><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6.png"/><Relationship Id="rId10" Type="http://schemas.openxmlformats.org/officeDocument/2006/relationships/image" Target="../media/image31.png"/><Relationship Id="rId4" Type="http://schemas.openxmlformats.org/officeDocument/2006/relationships/notesSlide" Target="../notesSlides/notesSlide15.xml"/><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35.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 1" descr="Slide 1">
            <a:hlinkClick r:id="" action="ppaction://media"/>
            <a:extLst>
              <a:ext uri="{FF2B5EF4-FFF2-40B4-BE49-F238E27FC236}">
                <a16:creationId xmlns:a16="http://schemas.microsoft.com/office/drawing/2014/main" id="{E9A119A6-22C1-3A41-A660-AA9F2ADAA9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08054" y="4960691"/>
            <a:ext cx="812800" cy="812800"/>
          </a:xfrm>
          <a:prstGeom prst="rect">
            <a:avLst/>
          </a:prstGeom>
        </p:spPr>
      </p:pic>
      <p:sp>
        <p:nvSpPr>
          <p:cNvPr id="2" name="Title 1">
            <a:extLst>
              <a:ext uri="{FF2B5EF4-FFF2-40B4-BE49-F238E27FC236}">
                <a16:creationId xmlns:a16="http://schemas.microsoft.com/office/drawing/2014/main" id="{79DA18E8-B641-774C-9A0E-588AF6C571CB}"/>
              </a:ext>
            </a:extLst>
          </p:cNvPr>
          <p:cNvSpPr>
            <a:spLocks noGrp="1"/>
          </p:cNvSpPr>
          <p:nvPr>
            <p:ph type="ctrTitle"/>
          </p:nvPr>
        </p:nvSpPr>
        <p:spPr>
          <a:xfrm>
            <a:off x="1523999" y="1084509"/>
            <a:ext cx="9144000" cy="2344491"/>
          </a:xfrm>
        </p:spPr>
        <p:txBody>
          <a:bodyPr>
            <a:noAutofit/>
          </a:bodyPr>
          <a:lstStyle/>
          <a:p>
            <a:r>
              <a:rPr lang="en-US" sz="4800" dirty="0">
                <a:latin typeface="Times New Roman" panose="02020603050405020304" pitchFamily="18" charset="0"/>
                <a:cs typeface="Times New Roman" panose="02020603050405020304" pitchFamily="18" charset="0"/>
              </a:rPr>
              <a:t>Developing R coding resources for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upper-division undergraduate coursework                                                                                                                                                                                                                                                                                                                                                                                                                                                                                                                                                                                                                                                                                                                                                                                                                                                                                                                                                                                                                                                                                                                                                                                                                                                                                                                                                                                                          </a:t>
            </a:r>
          </a:p>
        </p:txBody>
      </p:sp>
      <p:sp>
        <p:nvSpPr>
          <p:cNvPr id="3" name="Subtitle 2">
            <a:extLst>
              <a:ext uri="{FF2B5EF4-FFF2-40B4-BE49-F238E27FC236}">
                <a16:creationId xmlns:a16="http://schemas.microsoft.com/office/drawing/2014/main" id="{DDE2825B-CF51-D54F-81BB-6E530E007EE0}"/>
              </a:ext>
            </a:extLst>
          </p:cNvPr>
          <p:cNvSpPr>
            <a:spLocks noGrp="1"/>
          </p:cNvSpPr>
          <p:nvPr>
            <p:ph type="subTitle" idx="1"/>
          </p:nvPr>
        </p:nvSpPr>
        <p:spPr>
          <a:xfrm>
            <a:off x="1523999" y="3780734"/>
            <a:ext cx="9144000" cy="1305464"/>
          </a:xfrm>
          <a:noFill/>
        </p:spPr>
        <p:txBody>
          <a:bodyPr>
            <a:normAutofit lnSpcReduction="10000"/>
          </a:bodyPr>
          <a:lstStyle/>
          <a:p>
            <a:r>
              <a:rPr lang="en-US" u="sng" dirty="0">
                <a:latin typeface="Helvetica" pitchFamily="2" charset="0"/>
              </a:rPr>
              <a:t>James Vesto</a:t>
            </a:r>
            <a:r>
              <a:rPr lang="en-US" dirty="0">
                <a:latin typeface="Helvetica" pitchFamily="2" charset="0"/>
              </a:rPr>
              <a:t>, Danielle Cass, Juliane Fry</a:t>
            </a:r>
          </a:p>
          <a:p>
            <a:r>
              <a:rPr lang="en-US" dirty="0">
                <a:latin typeface="Helvetica" pitchFamily="2" charset="0"/>
              </a:rPr>
              <a:t>Reed College, Portland, OR</a:t>
            </a:r>
          </a:p>
          <a:p>
            <a:r>
              <a:rPr lang="en-US" dirty="0">
                <a:latin typeface="Helvetica" pitchFamily="2" charset="0"/>
              </a:rPr>
              <a:t>March 24</a:t>
            </a:r>
            <a:r>
              <a:rPr lang="en-US" baseline="30000" dirty="0">
                <a:latin typeface="Helvetica" pitchFamily="2" charset="0"/>
              </a:rPr>
              <a:t>th</a:t>
            </a:r>
            <a:r>
              <a:rPr lang="en-US" dirty="0">
                <a:latin typeface="Helvetica" pitchFamily="2" charset="0"/>
              </a:rPr>
              <a:t>, 2020</a:t>
            </a:r>
          </a:p>
        </p:txBody>
      </p:sp>
      <p:sp>
        <p:nvSpPr>
          <p:cNvPr id="8" name="Rectangle 7">
            <a:extLst>
              <a:ext uri="{FF2B5EF4-FFF2-40B4-BE49-F238E27FC236}">
                <a16:creationId xmlns:a16="http://schemas.microsoft.com/office/drawing/2014/main" id="{A1B9C875-77E6-2F4C-A1B4-778D7722D98E}"/>
              </a:ext>
            </a:extLst>
          </p:cNvPr>
          <p:cNvSpPr/>
          <p:nvPr/>
        </p:nvSpPr>
        <p:spPr>
          <a:xfrm>
            <a:off x="9897762" y="4831492"/>
            <a:ext cx="1433384" cy="1210962"/>
          </a:xfrm>
          <a:prstGeom prst="rect">
            <a:avLst/>
          </a:prstGeom>
          <a:solidFill>
            <a:srgbClr val="F8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197978"/>
      </p:ext>
    </p:extLst>
  </p:cSld>
  <p:clrMapOvr>
    <a:masterClrMapping/>
  </p:clrMapOvr>
  <mc:AlternateContent xmlns:mc="http://schemas.openxmlformats.org/markup-compatibility/2006">
    <mc:Choice xmlns:p14="http://schemas.microsoft.com/office/powerpoint/2010/main" Requires="p14">
      <p:transition spd="slow" p14:dur="2000" advTm="33611"/>
    </mc:Choice>
    <mc:Fallback>
      <p:transition spd="slow" advTm="336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7F0CAB-0986-0944-A3CC-708C45ABCDD7}"/>
              </a:ext>
            </a:extLst>
          </p:cNvPr>
          <p:cNvSpPr>
            <a:spLocks noGrp="1"/>
          </p:cNvSpPr>
          <p:nvPr>
            <p:ph type="title"/>
          </p:nvPr>
        </p:nvSpPr>
        <p:spPr>
          <a:xfrm>
            <a:off x="838200" y="336195"/>
            <a:ext cx="10515600" cy="1325563"/>
          </a:xfrm>
        </p:spPr>
        <p:txBody>
          <a:bodyPr>
            <a:normAutofit/>
          </a:bodyPr>
          <a:lstStyle/>
          <a:p>
            <a:pPr algn="ctr"/>
            <a:r>
              <a:rPr lang="en-US" sz="4800" dirty="0"/>
              <a:t>The pipe: </a:t>
            </a:r>
            <a:r>
              <a:rPr lang="en-US" sz="4000" dirty="0">
                <a:latin typeface="Arial Nova" panose="020B0504020202020204" pitchFamily="34" charset="0"/>
              </a:rPr>
              <a:t>%&gt;%</a:t>
            </a:r>
            <a:endParaRPr lang="en-US" sz="4800" dirty="0">
              <a:latin typeface="Arial Nova" panose="020B0504020202020204" pitchFamily="34" charset="0"/>
            </a:endParaRPr>
          </a:p>
        </p:txBody>
      </p:sp>
      <p:sp>
        <p:nvSpPr>
          <p:cNvPr id="8" name="Content Placeholder 7">
            <a:extLst>
              <a:ext uri="{FF2B5EF4-FFF2-40B4-BE49-F238E27FC236}">
                <a16:creationId xmlns:a16="http://schemas.microsoft.com/office/drawing/2014/main" id="{5185C12A-0DD3-414F-8671-2D6B3C9F9EF1}"/>
              </a:ext>
            </a:extLst>
          </p:cNvPr>
          <p:cNvSpPr>
            <a:spLocks noGrp="1"/>
          </p:cNvSpPr>
          <p:nvPr>
            <p:ph idx="1"/>
          </p:nvPr>
        </p:nvSpPr>
        <p:spPr>
          <a:xfrm>
            <a:off x="490388" y="1661758"/>
            <a:ext cx="7517320" cy="3872313"/>
          </a:xfrm>
        </p:spPr>
        <p:txBody>
          <a:bodyPr>
            <a:normAutofit/>
          </a:bodyPr>
          <a:lstStyle/>
          <a:p>
            <a:pPr marL="0" indent="0">
              <a:buNone/>
            </a:pPr>
            <a:r>
              <a:rPr lang="en-US" b="1" dirty="0"/>
              <a:t>variable &lt;- Data %&gt;% </a:t>
            </a:r>
          </a:p>
          <a:p>
            <a:pPr marL="0" indent="0">
              <a:buNone/>
            </a:pPr>
            <a:r>
              <a:rPr lang="en-US" b="1" dirty="0"/>
              <a:t>		       function(input)%&gt;%</a:t>
            </a:r>
          </a:p>
          <a:p>
            <a:pPr marL="0" indent="0">
              <a:buNone/>
            </a:pPr>
            <a:r>
              <a:rPr lang="en-US" b="1" dirty="0"/>
              <a:t>		       function2(input)</a:t>
            </a:r>
            <a:endParaRPr lang="en-US" b="1" i="1" dirty="0"/>
          </a:p>
          <a:p>
            <a:pPr marL="0" indent="0">
              <a:buNone/>
            </a:pPr>
            <a:endParaRPr lang="en-US" sz="3600" b="1" i="1" dirty="0"/>
          </a:p>
          <a:p>
            <a:pPr marL="0" indent="0">
              <a:buNone/>
            </a:pPr>
            <a:r>
              <a:rPr lang="en-US" sz="2400" i="1" dirty="0"/>
              <a:t>pre_variable &lt;- function( data = Data, input) </a:t>
            </a:r>
          </a:p>
          <a:p>
            <a:pPr marL="0" indent="0">
              <a:buNone/>
            </a:pPr>
            <a:r>
              <a:rPr lang="en-US" sz="2400" i="1" dirty="0"/>
              <a:t>variable &lt;- function2(data=pre_variable, input)</a:t>
            </a:r>
          </a:p>
          <a:p>
            <a:pPr marL="0" indent="0">
              <a:buNone/>
            </a:pPr>
            <a:endParaRPr lang="en-US" sz="2400" dirty="0"/>
          </a:p>
        </p:txBody>
      </p:sp>
      <p:pic>
        <p:nvPicPr>
          <p:cNvPr id="2" name="Recorded Sound" descr="Recorded Sound">
            <a:hlinkClick r:id="" action="ppaction://media"/>
            <a:extLst>
              <a:ext uri="{FF2B5EF4-FFF2-40B4-BE49-F238E27FC236}">
                <a16:creationId xmlns:a16="http://schemas.microsoft.com/office/drawing/2014/main" id="{F3A7AF0A-228D-4549-9B67-B13765F714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61554" y="3022600"/>
            <a:ext cx="812800" cy="812800"/>
          </a:xfrm>
          <a:prstGeom prst="rect">
            <a:avLst/>
          </a:prstGeom>
        </p:spPr>
      </p:pic>
      <p:pic>
        <p:nvPicPr>
          <p:cNvPr id="14" name="Picture 13">
            <a:extLst>
              <a:ext uri="{FF2B5EF4-FFF2-40B4-BE49-F238E27FC236}">
                <a16:creationId xmlns:a16="http://schemas.microsoft.com/office/drawing/2014/main" id="{9F42BA27-8C9E-F245-9215-FF79E7A6C940}"/>
              </a:ext>
            </a:extLst>
          </p:cNvPr>
          <p:cNvPicPr>
            <a:picLocks noChangeAspect="1"/>
          </p:cNvPicPr>
          <p:nvPr/>
        </p:nvPicPr>
        <p:blipFill rotWithShape="1">
          <a:blip r:embed="rId6"/>
          <a:srcRect l="-673" r="3974"/>
          <a:stretch/>
        </p:blipFill>
        <p:spPr>
          <a:xfrm>
            <a:off x="7088169" y="1661758"/>
            <a:ext cx="4613443" cy="3872313"/>
          </a:xfrm>
          <a:prstGeom prst="rect">
            <a:avLst/>
          </a:prstGeom>
          <a:ln>
            <a:solidFill>
              <a:schemeClr val="accent6">
                <a:lumMod val="20000"/>
                <a:lumOff val="80000"/>
              </a:schemeClr>
            </a:solidFill>
          </a:ln>
        </p:spPr>
      </p:pic>
    </p:spTree>
    <p:extLst>
      <p:ext uri="{BB962C8B-B14F-4D97-AF65-F5344CB8AC3E}">
        <p14:creationId xmlns:p14="http://schemas.microsoft.com/office/powerpoint/2010/main" val="2746855458"/>
      </p:ext>
    </p:extLst>
  </p:cSld>
  <p:clrMapOvr>
    <a:masterClrMapping/>
  </p:clrMapOvr>
  <mc:AlternateContent xmlns:mc="http://schemas.openxmlformats.org/markup-compatibility/2006">
    <mc:Choice xmlns:p14="http://schemas.microsoft.com/office/powerpoint/2010/main" Requires="p14">
      <p:transition spd="slow" p14:dur="2000" advTm="33096"/>
    </mc:Choice>
    <mc:Fallback>
      <p:transition spd="slow" advTm="33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7F0CAB-0986-0944-A3CC-708C45ABCDD7}"/>
              </a:ext>
            </a:extLst>
          </p:cNvPr>
          <p:cNvSpPr>
            <a:spLocks noGrp="1"/>
          </p:cNvSpPr>
          <p:nvPr>
            <p:ph type="title"/>
          </p:nvPr>
        </p:nvSpPr>
        <p:spPr/>
        <p:txBody>
          <a:bodyPr/>
          <a:lstStyle/>
          <a:p>
            <a:pPr algn="ctr"/>
            <a:r>
              <a:rPr lang="en-US" dirty="0"/>
              <a:t>Function Writing</a:t>
            </a:r>
          </a:p>
        </p:txBody>
      </p:sp>
      <p:pic>
        <p:nvPicPr>
          <p:cNvPr id="2" name="Recorded Sound" descr="Recorded Sound">
            <a:hlinkClick r:id="" action="ppaction://media"/>
            <a:extLst>
              <a:ext uri="{FF2B5EF4-FFF2-40B4-BE49-F238E27FC236}">
                <a16:creationId xmlns:a16="http://schemas.microsoft.com/office/drawing/2014/main" id="{EC38758F-E97A-D047-BE23-810A32785A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pic>
        <p:nvPicPr>
          <p:cNvPr id="11" name="Picture 10">
            <a:extLst>
              <a:ext uri="{FF2B5EF4-FFF2-40B4-BE49-F238E27FC236}">
                <a16:creationId xmlns:a16="http://schemas.microsoft.com/office/drawing/2014/main" id="{643FCB14-C331-DA41-9DB7-7AF7A31E2A69}"/>
              </a:ext>
            </a:extLst>
          </p:cNvPr>
          <p:cNvPicPr>
            <a:picLocks noChangeAspect="1"/>
          </p:cNvPicPr>
          <p:nvPr/>
        </p:nvPicPr>
        <p:blipFill rotWithShape="1">
          <a:blip r:embed="rId6"/>
          <a:srcRect r="416" b="20000"/>
          <a:stretch/>
        </p:blipFill>
        <p:spPr>
          <a:xfrm>
            <a:off x="448114" y="1690688"/>
            <a:ext cx="11295771" cy="4348163"/>
          </a:xfrm>
          <a:prstGeom prst="rect">
            <a:avLst/>
          </a:prstGeom>
        </p:spPr>
      </p:pic>
    </p:spTree>
    <p:extLst>
      <p:ext uri="{BB962C8B-B14F-4D97-AF65-F5344CB8AC3E}">
        <p14:creationId xmlns:p14="http://schemas.microsoft.com/office/powerpoint/2010/main" val="1937500269"/>
      </p:ext>
    </p:extLst>
  </p:cSld>
  <p:clrMapOvr>
    <a:masterClrMapping/>
  </p:clrMapOvr>
  <mc:AlternateContent xmlns:mc="http://schemas.openxmlformats.org/markup-compatibility/2006">
    <mc:Choice xmlns:p14="http://schemas.microsoft.com/office/powerpoint/2010/main" Requires="p14">
      <p:transition spd="slow" p14:dur="2000" advTm="45028"/>
    </mc:Choice>
    <mc:Fallback>
      <p:transition spd="slow" advTm="450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7F0CAB-0986-0944-A3CC-708C45ABCDD7}"/>
              </a:ext>
            </a:extLst>
          </p:cNvPr>
          <p:cNvSpPr>
            <a:spLocks noGrp="1"/>
          </p:cNvSpPr>
          <p:nvPr>
            <p:ph type="title"/>
          </p:nvPr>
        </p:nvSpPr>
        <p:spPr/>
        <p:txBody>
          <a:bodyPr/>
          <a:lstStyle/>
          <a:p>
            <a:pPr algn="ctr"/>
            <a:r>
              <a:rPr lang="en-US" dirty="0"/>
              <a:t>For Loops</a:t>
            </a:r>
          </a:p>
        </p:txBody>
      </p:sp>
      <p:pic>
        <p:nvPicPr>
          <p:cNvPr id="2" name="Recorded Sound" descr="Recorded Sound">
            <a:hlinkClick r:id="" action="ppaction://media"/>
            <a:extLst>
              <a:ext uri="{FF2B5EF4-FFF2-40B4-BE49-F238E27FC236}">
                <a16:creationId xmlns:a16="http://schemas.microsoft.com/office/drawing/2014/main" id="{E34CC5EF-653C-134E-A9DA-DB2C6FB4E3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pic>
        <p:nvPicPr>
          <p:cNvPr id="5" name="Picture 4">
            <a:extLst>
              <a:ext uri="{FF2B5EF4-FFF2-40B4-BE49-F238E27FC236}">
                <a16:creationId xmlns:a16="http://schemas.microsoft.com/office/drawing/2014/main" id="{3C77559F-2759-D148-B9C6-9FCF53DDF703}"/>
              </a:ext>
            </a:extLst>
          </p:cNvPr>
          <p:cNvPicPr>
            <a:picLocks noChangeAspect="1"/>
          </p:cNvPicPr>
          <p:nvPr/>
        </p:nvPicPr>
        <p:blipFill rotWithShape="1">
          <a:blip r:embed="rId6"/>
          <a:srcRect t="2290"/>
          <a:stretch/>
        </p:blipFill>
        <p:spPr>
          <a:xfrm>
            <a:off x="1105110" y="1690688"/>
            <a:ext cx="10248690" cy="4066483"/>
          </a:xfrm>
          <a:prstGeom prst="rect">
            <a:avLst/>
          </a:prstGeom>
        </p:spPr>
      </p:pic>
    </p:spTree>
    <p:extLst>
      <p:ext uri="{BB962C8B-B14F-4D97-AF65-F5344CB8AC3E}">
        <p14:creationId xmlns:p14="http://schemas.microsoft.com/office/powerpoint/2010/main" val="1487544140"/>
      </p:ext>
    </p:extLst>
  </p:cSld>
  <p:clrMapOvr>
    <a:masterClrMapping/>
  </p:clrMapOvr>
  <mc:AlternateContent xmlns:mc="http://schemas.openxmlformats.org/markup-compatibility/2006">
    <mc:Choice xmlns:p14="http://schemas.microsoft.com/office/powerpoint/2010/main" Requires="p14">
      <p:transition spd="slow" p14:dur="2000" advTm="43082"/>
    </mc:Choice>
    <mc:Fallback>
      <p:transition spd="slow" advTm="43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EBE4CD-9EEA-2E42-B3A4-58901F03D053}"/>
              </a:ext>
            </a:extLst>
          </p:cNvPr>
          <p:cNvPicPr>
            <a:picLocks noChangeAspect="1"/>
          </p:cNvPicPr>
          <p:nvPr/>
        </p:nvPicPr>
        <p:blipFill>
          <a:blip r:embed="rId5"/>
          <a:stretch>
            <a:fillRect/>
          </a:stretch>
        </p:blipFill>
        <p:spPr>
          <a:xfrm>
            <a:off x="6639031" y="1884218"/>
            <a:ext cx="5044062" cy="3797596"/>
          </a:xfrm>
          <a:prstGeom prst="rect">
            <a:avLst/>
          </a:prstGeom>
        </p:spPr>
      </p:pic>
      <p:sp>
        <p:nvSpPr>
          <p:cNvPr id="8" name="TextBox 7">
            <a:extLst>
              <a:ext uri="{FF2B5EF4-FFF2-40B4-BE49-F238E27FC236}">
                <a16:creationId xmlns:a16="http://schemas.microsoft.com/office/drawing/2014/main" id="{F19A6F44-D02F-C346-9D04-40D4D3DB2826}"/>
              </a:ext>
            </a:extLst>
          </p:cNvPr>
          <p:cNvSpPr txBox="1"/>
          <p:nvPr/>
        </p:nvSpPr>
        <p:spPr>
          <a:xfrm>
            <a:off x="6465082" y="5641701"/>
            <a:ext cx="4204669" cy="307777"/>
          </a:xfrm>
          <a:prstGeom prst="rect">
            <a:avLst/>
          </a:prstGeom>
          <a:noFill/>
        </p:spPr>
        <p:txBody>
          <a:bodyPr wrap="square" rtlCol="0">
            <a:spAutoFit/>
          </a:bodyPr>
          <a:lstStyle/>
          <a:p>
            <a:r>
              <a:rPr lang="en-US" sz="1400" dirty="0">
                <a:solidFill>
                  <a:schemeClr val="accent6">
                    <a:lumMod val="75000"/>
                  </a:schemeClr>
                </a:solidFill>
              </a:rPr>
              <a:t>Allison Horst: RStudio Artist in Residence</a:t>
            </a:r>
          </a:p>
        </p:txBody>
      </p:sp>
      <p:pic>
        <p:nvPicPr>
          <p:cNvPr id="3" name="Recorded Sound" descr="Recorded Sound">
            <a:hlinkClick r:id="" action="ppaction://media"/>
            <a:extLst>
              <a:ext uri="{FF2B5EF4-FFF2-40B4-BE49-F238E27FC236}">
                <a16:creationId xmlns:a16="http://schemas.microsoft.com/office/drawing/2014/main" id="{FA953EDB-E1A3-454F-8E78-35E99BCB72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52778" y="3022600"/>
            <a:ext cx="812800" cy="812800"/>
          </a:xfrm>
          <a:prstGeom prst="rect">
            <a:avLst/>
          </a:prstGeom>
        </p:spPr>
      </p:pic>
      <p:pic>
        <p:nvPicPr>
          <p:cNvPr id="9" name="Picture 8">
            <a:extLst>
              <a:ext uri="{FF2B5EF4-FFF2-40B4-BE49-F238E27FC236}">
                <a16:creationId xmlns:a16="http://schemas.microsoft.com/office/drawing/2014/main" id="{688DE11C-FDD3-6E49-AA48-B5F938775BA4}"/>
              </a:ext>
            </a:extLst>
          </p:cNvPr>
          <p:cNvPicPr>
            <a:picLocks noChangeAspect="1"/>
          </p:cNvPicPr>
          <p:nvPr/>
        </p:nvPicPr>
        <p:blipFill>
          <a:blip r:embed="rId7"/>
          <a:stretch>
            <a:fillRect/>
          </a:stretch>
        </p:blipFill>
        <p:spPr>
          <a:xfrm>
            <a:off x="838200" y="1884218"/>
            <a:ext cx="5626882" cy="3797597"/>
          </a:xfrm>
          <a:prstGeom prst="rect">
            <a:avLst/>
          </a:prstGeom>
        </p:spPr>
      </p:pic>
      <p:sp>
        <p:nvSpPr>
          <p:cNvPr id="2" name="Title 1">
            <a:extLst>
              <a:ext uri="{FF2B5EF4-FFF2-40B4-BE49-F238E27FC236}">
                <a16:creationId xmlns:a16="http://schemas.microsoft.com/office/drawing/2014/main" id="{4E1CAD81-2AE2-FC4D-91F1-887D7260BEB7}"/>
              </a:ext>
            </a:extLst>
          </p:cNvPr>
          <p:cNvSpPr>
            <a:spLocks noGrp="1"/>
          </p:cNvSpPr>
          <p:nvPr>
            <p:ph type="title"/>
          </p:nvPr>
        </p:nvSpPr>
        <p:spPr/>
        <p:txBody>
          <a:bodyPr/>
          <a:lstStyle/>
          <a:p>
            <a:pPr algn="ctr"/>
            <a:r>
              <a:rPr lang="en-US" dirty="0"/>
              <a:t>Data Visualization</a:t>
            </a:r>
          </a:p>
        </p:txBody>
      </p:sp>
    </p:spTree>
    <p:extLst>
      <p:ext uri="{BB962C8B-B14F-4D97-AF65-F5344CB8AC3E}">
        <p14:creationId xmlns:p14="http://schemas.microsoft.com/office/powerpoint/2010/main" val="638195475"/>
      </p:ext>
    </p:extLst>
  </p:cSld>
  <p:clrMapOvr>
    <a:masterClrMapping/>
  </p:clrMapOvr>
  <mc:AlternateContent xmlns:mc="http://schemas.openxmlformats.org/markup-compatibility/2006">
    <mc:Choice xmlns:p14="http://schemas.microsoft.com/office/powerpoint/2010/main" Requires="p14">
      <p:transition spd="slow" p14:dur="2000" advTm="40084"/>
    </mc:Choice>
    <mc:Fallback>
      <p:transition spd="slow" advTm="400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ed Sound" descr="Recorded Sound">
            <a:hlinkClick r:id="" action="ppaction://media"/>
            <a:extLst>
              <a:ext uri="{FF2B5EF4-FFF2-40B4-BE49-F238E27FC236}">
                <a16:creationId xmlns:a16="http://schemas.microsoft.com/office/drawing/2014/main" id="{A372C7A8-7ADB-2D47-A8F1-7482ED6B3F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66322" y="4542481"/>
            <a:ext cx="812800" cy="812800"/>
          </a:xfrm>
          <a:prstGeom prst="rect">
            <a:avLst/>
          </a:prstGeom>
        </p:spPr>
      </p:pic>
      <p:grpSp>
        <p:nvGrpSpPr>
          <p:cNvPr id="45" name="Group 44">
            <a:extLst>
              <a:ext uri="{FF2B5EF4-FFF2-40B4-BE49-F238E27FC236}">
                <a16:creationId xmlns:a16="http://schemas.microsoft.com/office/drawing/2014/main" id="{949F4446-ACBE-5B4C-9D66-13B39FF56C68}"/>
              </a:ext>
            </a:extLst>
          </p:cNvPr>
          <p:cNvGrpSpPr/>
          <p:nvPr/>
        </p:nvGrpSpPr>
        <p:grpSpPr>
          <a:xfrm>
            <a:off x="6859435" y="3195887"/>
            <a:ext cx="2439376" cy="2973091"/>
            <a:chOff x="8058202" y="3548425"/>
            <a:chExt cx="2126162" cy="2808572"/>
          </a:xfrm>
        </p:grpSpPr>
        <p:pic>
          <p:nvPicPr>
            <p:cNvPr id="42" name="Picture 41">
              <a:extLst>
                <a:ext uri="{FF2B5EF4-FFF2-40B4-BE49-F238E27FC236}">
                  <a16:creationId xmlns:a16="http://schemas.microsoft.com/office/drawing/2014/main" id="{FD914ABE-1FF6-C445-A794-7C9BAD01A3CC}"/>
                </a:ext>
              </a:extLst>
            </p:cNvPr>
            <p:cNvPicPr>
              <a:picLocks noChangeAspect="1"/>
            </p:cNvPicPr>
            <p:nvPr/>
          </p:nvPicPr>
          <p:blipFill rotWithShape="1">
            <a:blip r:embed="rId6"/>
            <a:srcRect l="-4927" t="-1508" r="4927"/>
            <a:stretch/>
          </p:blipFill>
          <p:spPr>
            <a:xfrm>
              <a:off x="8058202" y="3731871"/>
              <a:ext cx="1880725" cy="2500046"/>
            </a:xfrm>
            <a:prstGeom prst="rect">
              <a:avLst/>
            </a:prstGeom>
          </p:spPr>
        </p:pic>
        <p:pic>
          <p:nvPicPr>
            <p:cNvPr id="40" name="Graphic 39" descr="Paper">
              <a:extLst>
                <a:ext uri="{FF2B5EF4-FFF2-40B4-BE49-F238E27FC236}">
                  <a16:creationId xmlns:a16="http://schemas.microsoft.com/office/drawing/2014/main" id="{236CE186-D550-F94A-B3CC-F060C0416F8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9521" t="9662" r="19417" b="11069"/>
            <a:stretch/>
          </p:blipFill>
          <p:spPr>
            <a:xfrm>
              <a:off x="8133479" y="3627388"/>
              <a:ext cx="1975608" cy="2729609"/>
            </a:xfrm>
            <a:prstGeom prst="rect">
              <a:avLst/>
            </a:prstGeom>
          </p:spPr>
        </p:pic>
        <p:sp>
          <p:nvSpPr>
            <p:cNvPr id="43" name="Right Triangle 42">
              <a:extLst>
                <a:ext uri="{FF2B5EF4-FFF2-40B4-BE49-F238E27FC236}">
                  <a16:creationId xmlns:a16="http://schemas.microsoft.com/office/drawing/2014/main" id="{2D094080-0CD7-6147-B232-AFA0B0834683}"/>
                </a:ext>
              </a:extLst>
            </p:cNvPr>
            <p:cNvSpPr/>
            <p:nvPr/>
          </p:nvSpPr>
          <p:spPr>
            <a:xfrm rot="10950483">
              <a:off x="9269964" y="3548425"/>
              <a:ext cx="914400" cy="914400"/>
            </a:xfrm>
            <a:prstGeom prst="rtTriangle">
              <a:avLst/>
            </a:prstGeom>
            <a:solidFill>
              <a:srgbClr val="F7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a:extLst>
                <a:ext uri="{FF2B5EF4-FFF2-40B4-BE49-F238E27FC236}">
                  <a16:creationId xmlns:a16="http://schemas.microsoft.com/office/drawing/2014/main" id="{C1597A31-C448-4F41-A6DB-DF9EB63B2834}"/>
                </a:ext>
              </a:extLst>
            </p:cNvPr>
            <p:cNvSpPr/>
            <p:nvPr/>
          </p:nvSpPr>
          <p:spPr>
            <a:xfrm>
              <a:off x="9362946" y="3787301"/>
              <a:ext cx="575981" cy="625922"/>
            </a:xfrm>
            <a:prstGeom prst="rtTriangle">
              <a:avLst/>
            </a:prstGeom>
            <a:solidFill>
              <a:srgbClr val="F7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C99B956-9D98-AB40-A794-43E92CFB48DE}"/>
              </a:ext>
            </a:extLst>
          </p:cNvPr>
          <p:cNvSpPr>
            <a:spLocks noGrp="1"/>
          </p:cNvSpPr>
          <p:nvPr>
            <p:ph type="title"/>
          </p:nvPr>
        </p:nvSpPr>
        <p:spPr>
          <a:xfrm>
            <a:off x="838200" y="365125"/>
            <a:ext cx="10515600" cy="1325563"/>
          </a:xfrm>
        </p:spPr>
        <p:txBody>
          <a:bodyPr/>
          <a:lstStyle/>
          <a:p>
            <a:pPr algn="ctr"/>
            <a:r>
              <a:rPr lang="en-US" dirty="0"/>
              <a:t>How was this project implemented?</a:t>
            </a:r>
          </a:p>
        </p:txBody>
      </p:sp>
      <p:grpSp>
        <p:nvGrpSpPr>
          <p:cNvPr id="10" name="Group 9">
            <a:extLst>
              <a:ext uri="{FF2B5EF4-FFF2-40B4-BE49-F238E27FC236}">
                <a16:creationId xmlns:a16="http://schemas.microsoft.com/office/drawing/2014/main" id="{84CC68E6-7E4A-F542-8AA2-4CD238769D86}"/>
              </a:ext>
            </a:extLst>
          </p:cNvPr>
          <p:cNvGrpSpPr/>
          <p:nvPr/>
        </p:nvGrpSpPr>
        <p:grpSpPr>
          <a:xfrm>
            <a:off x="1539056" y="1747001"/>
            <a:ext cx="9113889" cy="1021649"/>
            <a:chOff x="1638992" y="1582655"/>
            <a:chExt cx="8419408" cy="670656"/>
          </a:xfrm>
        </p:grpSpPr>
        <p:grpSp>
          <p:nvGrpSpPr>
            <p:cNvPr id="4" name="Group 3">
              <a:extLst>
                <a:ext uri="{FF2B5EF4-FFF2-40B4-BE49-F238E27FC236}">
                  <a16:creationId xmlns:a16="http://schemas.microsoft.com/office/drawing/2014/main" id="{A3EF453A-B686-844C-B0A5-4295AAA98B80}"/>
                </a:ext>
              </a:extLst>
            </p:cNvPr>
            <p:cNvGrpSpPr/>
            <p:nvPr/>
          </p:nvGrpSpPr>
          <p:grpSpPr>
            <a:xfrm>
              <a:off x="1638992" y="1582655"/>
              <a:ext cx="4708898" cy="670656"/>
              <a:chOff x="10927819" y="4854068"/>
              <a:chExt cx="9187790" cy="1421096"/>
            </a:xfrm>
          </p:grpSpPr>
          <p:sp>
            <p:nvSpPr>
              <p:cNvPr id="5" name="Rounded Rectangle 4">
                <a:extLst>
                  <a:ext uri="{FF2B5EF4-FFF2-40B4-BE49-F238E27FC236}">
                    <a16:creationId xmlns:a16="http://schemas.microsoft.com/office/drawing/2014/main" id="{1E4CF063-B358-E840-B3CC-59BCB9419AF9}"/>
                  </a:ext>
                </a:extLst>
              </p:cNvPr>
              <p:cNvSpPr/>
              <p:nvPr/>
            </p:nvSpPr>
            <p:spPr>
              <a:xfrm>
                <a:off x="10927819" y="4854068"/>
                <a:ext cx="2528800" cy="1421096"/>
              </a:xfrm>
              <a:prstGeom prst="roundRect">
                <a:avLst>
                  <a:gd name="adj" fmla="val 0"/>
                </a:avLst>
              </a:prstGeom>
              <a:ln>
                <a:headEnd w="med" len="med"/>
                <a:tailEnd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Example provided</a:t>
                </a:r>
              </a:p>
            </p:txBody>
          </p:sp>
          <p:sp>
            <p:nvSpPr>
              <p:cNvPr id="6" name="Rounded Rectangle 5">
                <a:extLst>
                  <a:ext uri="{FF2B5EF4-FFF2-40B4-BE49-F238E27FC236}">
                    <a16:creationId xmlns:a16="http://schemas.microsoft.com/office/drawing/2014/main" id="{A7C94310-4A90-0448-B513-884BBE79663E}"/>
                  </a:ext>
                </a:extLst>
              </p:cNvPr>
              <p:cNvSpPr/>
              <p:nvPr/>
            </p:nvSpPr>
            <p:spPr>
              <a:xfrm>
                <a:off x="16299480" y="4854068"/>
                <a:ext cx="3816129" cy="1421096"/>
              </a:xfrm>
              <a:prstGeom prst="roundRect">
                <a:avLst>
                  <a:gd name="adj" fmla="val 0"/>
                </a:avLst>
              </a:prstGeom>
              <a:ln>
                <a:headEnd w="med" len="med"/>
                <a:tailEnd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Student replicates example</a:t>
                </a:r>
              </a:p>
            </p:txBody>
          </p:sp>
        </p:grpSp>
        <p:cxnSp>
          <p:nvCxnSpPr>
            <p:cNvPr id="7" name="Straight Arrow Connector 6">
              <a:extLst>
                <a:ext uri="{FF2B5EF4-FFF2-40B4-BE49-F238E27FC236}">
                  <a16:creationId xmlns:a16="http://schemas.microsoft.com/office/drawing/2014/main" id="{A0D36377-5FC8-1F4B-80BA-4306C872399D}"/>
                </a:ext>
              </a:extLst>
            </p:cNvPr>
            <p:cNvCxnSpPr>
              <a:cxnSpLocks/>
              <a:stCxn id="5" idx="3"/>
              <a:endCxn id="6" idx="1"/>
            </p:cNvCxnSpPr>
            <p:nvPr/>
          </p:nvCxnSpPr>
          <p:spPr>
            <a:xfrm>
              <a:off x="2935045" y="1917983"/>
              <a:ext cx="1457014" cy="0"/>
            </a:xfrm>
            <a:prstGeom prst="straightConnector1">
              <a:avLst/>
            </a:prstGeom>
            <a:ln w="3810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AEAF6C1E-455E-8C4C-B46D-A3C2DB9119A0}"/>
                </a:ext>
              </a:extLst>
            </p:cNvPr>
            <p:cNvCxnSpPr>
              <a:cxnSpLocks/>
              <a:stCxn id="6" idx="3"/>
              <a:endCxn id="9" idx="1"/>
            </p:cNvCxnSpPr>
            <p:nvPr/>
          </p:nvCxnSpPr>
          <p:spPr>
            <a:xfrm>
              <a:off x="6347890" y="1917983"/>
              <a:ext cx="1457015" cy="0"/>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2FBE5349-4E65-ED4D-9721-052912C337E8}"/>
                </a:ext>
              </a:extLst>
            </p:cNvPr>
            <p:cNvSpPr/>
            <p:nvPr/>
          </p:nvSpPr>
          <p:spPr>
            <a:xfrm>
              <a:off x="7804905" y="1582655"/>
              <a:ext cx="2253495" cy="670656"/>
            </a:xfrm>
            <a:prstGeom prst="roundRect">
              <a:avLst>
                <a:gd name="adj" fmla="val 0"/>
              </a:avLst>
            </a:prstGeom>
            <a:ln>
              <a:headEnd w="med" len="med"/>
              <a:tailEnd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Student extrapolates from example</a:t>
              </a:r>
            </a:p>
          </p:txBody>
        </p:sp>
      </p:grpSp>
      <p:grpSp>
        <p:nvGrpSpPr>
          <p:cNvPr id="37" name="Group 36">
            <a:extLst>
              <a:ext uri="{FF2B5EF4-FFF2-40B4-BE49-F238E27FC236}">
                <a16:creationId xmlns:a16="http://schemas.microsoft.com/office/drawing/2014/main" id="{CB323058-7763-7E48-AC26-590BCFF30A98}"/>
              </a:ext>
            </a:extLst>
          </p:cNvPr>
          <p:cNvGrpSpPr/>
          <p:nvPr/>
        </p:nvGrpSpPr>
        <p:grpSpPr>
          <a:xfrm>
            <a:off x="2209094" y="2711004"/>
            <a:ext cx="3980303" cy="3928020"/>
            <a:chOff x="5638800" y="2971800"/>
            <a:chExt cx="3238982" cy="3238982"/>
          </a:xfrm>
        </p:grpSpPr>
        <p:pic>
          <p:nvPicPr>
            <p:cNvPr id="36" name="Graphic 35" descr="Presentation with bar chart">
              <a:extLst>
                <a:ext uri="{FF2B5EF4-FFF2-40B4-BE49-F238E27FC236}">
                  <a16:creationId xmlns:a16="http://schemas.microsoft.com/office/drawing/2014/main" id="{7C3CE049-512E-AA44-92B8-027D910617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2971800"/>
              <a:ext cx="3238982" cy="3238982"/>
            </a:xfrm>
            <a:prstGeom prst="rect">
              <a:avLst/>
            </a:prstGeom>
          </p:spPr>
        </p:pic>
        <p:pic>
          <p:nvPicPr>
            <p:cNvPr id="34" name="Picture 33">
              <a:extLst>
                <a:ext uri="{FF2B5EF4-FFF2-40B4-BE49-F238E27FC236}">
                  <a16:creationId xmlns:a16="http://schemas.microsoft.com/office/drawing/2014/main" id="{90B5DD0B-5E0E-5642-A7E8-A3D0D46A63F3}"/>
                </a:ext>
              </a:extLst>
            </p:cNvPr>
            <p:cNvPicPr>
              <a:picLocks noChangeAspect="1"/>
            </p:cNvPicPr>
            <p:nvPr/>
          </p:nvPicPr>
          <p:blipFill rotWithShape="1">
            <a:blip r:embed="rId11"/>
            <a:srcRect l="4535" t="3428" r="6805"/>
            <a:stretch/>
          </p:blipFill>
          <p:spPr>
            <a:xfrm>
              <a:off x="6262868" y="3710732"/>
              <a:ext cx="1990845" cy="1220083"/>
            </a:xfrm>
            <a:prstGeom prst="rect">
              <a:avLst/>
            </a:prstGeom>
          </p:spPr>
        </p:pic>
      </p:grpSp>
    </p:spTree>
    <p:extLst>
      <p:ext uri="{BB962C8B-B14F-4D97-AF65-F5344CB8AC3E}">
        <p14:creationId xmlns:p14="http://schemas.microsoft.com/office/powerpoint/2010/main" val="3520868008"/>
      </p:ext>
    </p:extLst>
  </p:cSld>
  <p:clrMapOvr>
    <a:masterClrMapping/>
  </p:clrMapOvr>
  <mc:AlternateContent xmlns:mc="http://schemas.openxmlformats.org/markup-compatibility/2006">
    <mc:Choice xmlns:p14="http://schemas.microsoft.com/office/powerpoint/2010/main" Requires="p14">
      <p:transition spd="slow" p14:dur="2000" advTm="39186"/>
    </mc:Choice>
    <mc:Fallback>
      <p:transition spd="slow" advTm="391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ed Sound" descr="Recorded Sound">
            <a:hlinkClick r:id="" action="ppaction://media"/>
            <a:extLst>
              <a:ext uri="{FF2B5EF4-FFF2-40B4-BE49-F238E27FC236}">
                <a16:creationId xmlns:a16="http://schemas.microsoft.com/office/drawing/2014/main" id="{6BF4A2D9-DE25-C84C-AFC7-49DF66CCE3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32611" y="4547822"/>
            <a:ext cx="555120" cy="555120"/>
          </a:xfrm>
          <a:prstGeom prst="rect">
            <a:avLst/>
          </a:prstGeom>
        </p:spPr>
      </p:pic>
      <p:pic>
        <p:nvPicPr>
          <p:cNvPr id="7" name="Graphic 6" descr="Questions">
            <a:extLst>
              <a:ext uri="{FF2B5EF4-FFF2-40B4-BE49-F238E27FC236}">
                <a16:creationId xmlns:a16="http://schemas.microsoft.com/office/drawing/2014/main" id="{57B181E6-BD26-2347-BF04-0D1E3BADC6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65259" y="2526763"/>
            <a:ext cx="2720607" cy="2720607"/>
          </a:xfrm>
          <a:prstGeom prst="rect">
            <a:avLst/>
          </a:prstGeom>
        </p:spPr>
      </p:pic>
      <p:sp>
        <p:nvSpPr>
          <p:cNvPr id="2" name="Title 1">
            <a:extLst>
              <a:ext uri="{FF2B5EF4-FFF2-40B4-BE49-F238E27FC236}">
                <a16:creationId xmlns:a16="http://schemas.microsoft.com/office/drawing/2014/main" id="{B02E0E6C-6C83-AF40-8327-D74A456CC2F1}"/>
              </a:ext>
            </a:extLst>
          </p:cNvPr>
          <p:cNvSpPr>
            <a:spLocks noGrp="1"/>
          </p:cNvSpPr>
          <p:nvPr>
            <p:ph type="title"/>
          </p:nvPr>
        </p:nvSpPr>
        <p:spPr>
          <a:xfrm>
            <a:off x="838200" y="947848"/>
            <a:ext cx="10515600" cy="1325563"/>
          </a:xfrm>
        </p:spPr>
        <p:txBody>
          <a:bodyPr>
            <a:normAutofit/>
          </a:bodyPr>
          <a:lstStyle/>
          <a:p>
            <a:pPr algn="ctr"/>
            <a:r>
              <a:rPr lang="en-US" sz="6000" dirty="0"/>
              <a:t>Practicalities and Next Steps</a:t>
            </a:r>
          </a:p>
        </p:txBody>
      </p:sp>
      <p:pic>
        <p:nvPicPr>
          <p:cNvPr id="5" name="Content Placeholder 4" descr="Hourglass">
            <a:extLst>
              <a:ext uri="{FF2B5EF4-FFF2-40B4-BE49-F238E27FC236}">
                <a16:creationId xmlns:a16="http://schemas.microsoft.com/office/drawing/2014/main" id="{F5C1FF45-8204-3040-A44F-BE2B9C4D4E35}"/>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44652" y="2526762"/>
            <a:ext cx="2720607" cy="2720607"/>
          </a:xfrm>
        </p:spPr>
      </p:pic>
      <p:pic>
        <p:nvPicPr>
          <p:cNvPr id="11" name="Graphic 10" descr="Checklist RTL">
            <a:extLst>
              <a:ext uri="{FF2B5EF4-FFF2-40B4-BE49-F238E27FC236}">
                <a16:creationId xmlns:a16="http://schemas.microsoft.com/office/drawing/2014/main" id="{E4368309-54EA-A447-8C2E-33936438C9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85867" y="2507280"/>
            <a:ext cx="2720607" cy="2720607"/>
          </a:xfrm>
          <a:prstGeom prst="rect">
            <a:avLst/>
          </a:prstGeom>
        </p:spPr>
      </p:pic>
      <p:pic>
        <p:nvPicPr>
          <p:cNvPr id="13" name="Graphic 12" descr="Classroom">
            <a:extLst>
              <a:ext uri="{FF2B5EF4-FFF2-40B4-BE49-F238E27FC236}">
                <a16:creationId xmlns:a16="http://schemas.microsoft.com/office/drawing/2014/main" id="{E8CABFCC-3460-BF41-972E-FBD6F4651B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33193" y="2507279"/>
            <a:ext cx="2720607" cy="2720607"/>
          </a:xfrm>
          <a:prstGeom prst="rect">
            <a:avLst/>
          </a:prstGeom>
        </p:spPr>
      </p:pic>
      <p:sp>
        <p:nvSpPr>
          <p:cNvPr id="3" name="TextBox 2">
            <a:extLst>
              <a:ext uri="{FF2B5EF4-FFF2-40B4-BE49-F238E27FC236}">
                <a16:creationId xmlns:a16="http://schemas.microsoft.com/office/drawing/2014/main" id="{762475D3-576B-8148-86D8-C8556B6381E2}"/>
              </a:ext>
            </a:extLst>
          </p:cNvPr>
          <p:cNvSpPr txBox="1"/>
          <p:nvPr/>
        </p:nvSpPr>
        <p:spPr>
          <a:xfrm>
            <a:off x="886157" y="5299021"/>
            <a:ext cx="1934889" cy="369332"/>
          </a:xfrm>
          <a:prstGeom prst="rect">
            <a:avLst/>
          </a:prstGeom>
          <a:noFill/>
        </p:spPr>
        <p:txBody>
          <a:bodyPr wrap="none" rtlCol="0">
            <a:spAutoFit/>
          </a:bodyPr>
          <a:lstStyle/>
          <a:p>
            <a:r>
              <a:rPr lang="en-US" dirty="0"/>
              <a:t>Lessen Workload</a:t>
            </a:r>
          </a:p>
        </p:txBody>
      </p:sp>
      <p:sp>
        <p:nvSpPr>
          <p:cNvPr id="6" name="TextBox 5">
            <a:extLst>
              <a:ext uri="{FF2B5EF4-FFF2-40B4-BE49-F238E27FC236}">
                <a16:creationId xmlns:a16="http://schemas.microsoft.com/office/drawing/2014/main" id="{34E27ACF-B39E-784C-9523-7AD070D9BE79}"/>
              </a:ext>
            </a:extLst>
          </p:cNvPr>
          <p:cNvSpPr txBox="1"/>
          <p:nvPr/>
        </p:nvSpPr>
        <p:spPr>
          <a:xfrm>
            <a:off x="3677499" y="5299021"/>
            <a:ext cx="2028056" cy="369332"/>
          </a:xfrm>
          <a:prstGeom prst="rect">
            <a:avLst/>
          </a:prstGeom>
          <a:noFill/>
        </p:spPr>
        <p:txBody>
          <a:bodyPr wrap="none" rtlCol="0">
            <a:spAutoFit/>
          </a:bodyPr>
          <a:lstStyle/>
          <a:p>
            <a:r>
              <a:rPr lang="en-US" dirty="0"/>
              <a:t>Develop R Package</a:t>
            </a:r>
          </a:p>
        </p:txBody>
      </p:sp>
      <p:sp>
        <p:nvSpPr>
          <p:cNvPr id="8" name="TextBox 7">
            <a:extLst>
              <a:ext uri="{FF2B5EF4-FFF2-40B4-BE49-F238E27FC236}">
                <a16:creationId xmlns:a16="http://schemas.microsoft.com/office/drawing/2014/main" id="{CD2119D6-2BC3-1744-B05E-9815126EA248}"/>
              </a:ext>
            </a:extLst>
          </p:cNvPr>
          <p:cNvSpPr txBox="1"/>
          <p:nvPr/>
        </p:nvSpPr>
        <p:spPr>
          <a:xfrm>
            <a:off x="6313446" y="5299021"/>
            <a:ext cx="1865447" cy="369332"/>
          </a:xfrm>
          <a:prstGeom prst="rect">
            <a:avLst/>
          </a:prstGeom>
          <a:noFill/>
        </p:spPr>
        <p:txBody>
          <a:bodyPr wrap="none" rtlCol="0">
            <a:spAutoFit/>
          </a:bodyPr>
          <a:lstStyle/>
          <a:p>
            <a:r>
              <a:rPr lang="en-US" dirty="0"/>
              <a:t>Draft Manuscript</a:t>
            </a:r>
          </a:p>
        </p:txBody>
      </p:sp>
      <p:sp>
        <p:nvSpPr>
          <p:cNvPr id="9" name="TextBox 8">
            <a:extLst>
              <a:ext uri="{FF2B5EF4-FFF2-40B4-BE49-F238E27FC236}">
                <a16:creationId xmlns:a16="http://schemas.microsoft.com/office/drawing/2014/main" id="{6A9097CA-D66B-1E4C-96C3-341D501A43CF}"/>
              </a:ext>
            </a:extLst>
          </p:cNvPr>
          <p:cNvSpPr txBox="1"/>
          <p:nvPr/>
        </p:nvSpPr>
        <p:spPr>
          <a:xfrm>
            <a:off x="8633193" y="5299021"/>
            <a:ext cx="2795124" cy="369332"/>
          </a:xfrm>
          <a:prstGeom prst="rect">
            <a:avLst/>
          </a:prstGeom>
          <a:noFill/>
        </p:spPr>
        <p:txBody>
          <a:bodyPr wrap="none" rtlCol="0">
            <a:spAutoFit/>
          </a:bodyPr>
          <a:lstStyle/>
          <a:p>
            <a:r>
              <a:rPr lang="en-US" dirty="0"/>
              <a:t>Re-implement in Fall 2020</a:t>
            </a:r>
          </a:p>
        </p:txBody>
      </p:sp>
    </p:spTree>
    <p:extLst>
      <p:ext uri="{BB962C8B-B14F-4D97-AF65-F5344CB8AC3E}">
        <p14:creationId xmlns:p14="http://schemas.microsoft.com/office/powerpoint/2010/main" val="3401793522"/>
      </p:ext>
    </p:extLst>
  </p:cSld>
  <p:clrMapOvr>
    <a:masterClrMapping/>
  </p:clrMapOvr>
  <mc:AlternateContent xmlns:mc="http://schemas.openxmlformats.org/markup-compatibility/2006">
    <mc:Choice xmlns:p14="http://schemas.microsoft.com/office/powerpoint/2010/main" Requires="p14">
      <p:transition spd="slow" p14:dur="2000" advTm="67086"/>
    </mc:Choice>
    <mc:Fallback>
      <p:transition spd="slow" advTm="670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21F3-D1C2-D642-8281-42F9FDE4B75E}"/>
              </a:ext>
            </a:extLst>
          </p:cNvPr>
          <p:cNvSpPr>
            <a:spLocks noGrp="1"/>
          </p:cNvSpPr>
          <p:nvPr>
            <p:ph type="title"/>
          </p:nvPr>
        </p:nvSpPr>
        <p:spPr>
          <a:xfrm>
            <a:off x="838200" y="521544"/>
            <a:ext cx="10515600" cy="1325563"/>
          </a:xfrm>
        </p:spPr>
        <p:txBody>
          <a:bodyPr/>
          <a:lstStyle/>
          <a:p>
            <a:pPr algn="ctr"/>
            <a:r>
              <a:rPr lang="en-US" dirty="0"/>
              <a:t>Acknowledgements </a:t>
            </a:r>
          </a:p>
        </p:txBody>
      </p:sp>
      <p:pic>
        <p:nvPicPr>
          <p:cNvPr id="8" name="Content Placeholder 7" descr="A close up of a sign&#10;&#10;Description automatically generated">
            <a:extLst>
              <a:ext uri="{FF2B5EF4-FFF2-40B4-BE49-F238E27FC236}">
                <a16:creationId xmlns:a16="http://schemas.microsoft.com/office/drawing/2014/main" id="{5709F54E-7A98-C54C-B540-E68622A25A1B}"/>
              </a:ext>
            </a:extLst>
          </p:cNvPr>
          <p:cNvPicPr>
            <a:picLocks noGrp="1" noChangeAspect="1"/>
          </p:cNvPicPr>
          <p:nvPr>
            <p:ph idx="1"/>
          </p:nvPr>
        </p:nvPicPr>
        <p:blipFill>
          <a:blip r:embed="rId5"/>
          <a:stretch>
            <a:fillRect/>
          </a:stretch>
        </p:blipFill>
        <p:spPr>
          <a:xfrm>
            <a:off x="791256" y="5410079"/>
            <a:ext cx="2627328" cy="713704"/>
          </a:xfrm>
        </p:spPr>
      </p:pic>
      <p:sp>
        <p:nvSpPr>
          <p:cNvPr id="21" name="TextBox 20">
            <a:extLst>
              <a:ext uri="{FF2B5EF4-FFF2-40B4-BE49-F238E27FC236}">
                <a16:creationId xmlns:a16="http://schemas.microsoft.com/office/drawing/2014/main" id="{D4941FBF-AE6E-4344-9DB5-7AA8FEBA4DA5}"/>
              </a:ext>
            </a:extLst>
          </p:cNvPr>
          <p:cNvSpPr txBox="1"/>
          <p:nvPr/>
        </p:nvSpPr>
        <p:spPr>
          <a:xfrm>
            <a:off x="1825120" y="1668133"/>
            <a:ext cx="8541759" cy="2862322"/>
          </a:xfrm>
          <a:prstGeom prst="rect">
            <a:avLst/>
          </a:prstGeom>
          <a:noFill/>
        </p:spPr>
        <p:txBody>
          <a:bodyPr wrap="square" rtlCol="0">
            <a:spAutoFit/>
          </a:bodyPr>
          <a:lstStyle/>
          <a:p>
            <a:pPr algn="ctr">
              <a:lnSpc>
                <a:spcPct val="200000"/>
              </a:lnSpc>
            </a:pPr>
            <a:r>
              <a:rPr lang="en-US" sz="2400" dirty="0"/>
              <a:t>Reed College Analytical Chemistry: Class of 2019</a:t>
            </a:r>
          </a:p>
          <a:p>
            <a:pPr algn="ctr">
              <a:lnSpc>
                <a:spcPct val="200000"/>
              </a:lnSpc>
            </a:pPr>
            <a:r>
              <a:rPr lang="en-US" sz="2400" dirty="0"/>
              <a:t>OHSU Elemental Analysis Core: Dr. Martina Ralle</a:t>
            </a:r>
          </a:p>
          <a:p>
            <a:pPr algn="ctr">
              <a:lnSpc>
                <a:spcPct val="200000"/>
              </a:lnSpc>
            </a:pPr>
            <a:r>
              <a:rPr lang="en-US" sz="2400" dirty="0"/>
              <a:t>Reed College Computer User Services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29CD8F81-F6B8-3F42-8C7A-417D0ED6B1CD}"/>
              </a:ext>
            </a:extLst>
          </p:cNvPr>
          <p:cNvSpPr txBox="1"/>
          <p:nvPr/>
        </p:nvSpPr>
        <p:spPr>
          <a:xfrm>
            <a:off x="8414120" y="5010892"/>
            <a:ext cx="3905517" cy="1477328"/>
          </a:xfrm>
          <a:prstGeom prst="rect">
            <a:avLst/>
          </a:prstGeom>
          <a:noFill/>
        </p:spPr>
        <p:txBody>
          <a:bodyPr wrap="square" rtlCol="0">
            <a:spAutoFit/>
          </a:bodyPr>
          <a:lstStyle/>
          <a:p>
            <a:r>
              <a:rPr lang="en-US" dirty="0"/>
              <a:t>Github: 	@vestoj</a:t>
            </a:r>
          </a:p>
          <a:p>
            <a:r>
              <a:rPr lang="en-US" dirty="0"/>
              <a:t>Email: 	</a:t>
            </a:r>
            <a:r>
              <a:rPr lang="en-US" dirty="0" err="1"/>
              <a:t>jamesvesto@gmail.com</a:t>
            </a:r>
            <a:r>
              <a:rPr lang="en-US" dirty="0"/>
              <a:t>,</a:t>
            </a:r>
          </a:p>
          <a:p>
            <a:r>
              <a:rPr lang="en-US" dirty="0"/>
              <a:t>	</a:t>
            </a:r>
            <a:r>
              <a:rPr lang="en-US" dirty="0" err="1"/>
              <a:t>jfry@reed.edu</a:t>
            </a:r>
            <a:r>
              <a:rPr lang="en-US" dirty="0"/>
              <a:t>,</a:t>
            </a:r>
          </a:p>
          <a:p>
            <a:r>
              <a:rPr lang="en-US" dirty="0"/>
              <a:t>	</a:t>
            </a:r>
            <a:r>
              <a:rPr lang="en-US" dirty="0" err="1"/>
              <a:t>dcass@reed.edu</a:t>
            </a:r>
            <a:endParaRPr lang="en-US" dirty="0"/>
          </a:p>
          <a:p>
            <a:endParaRPr lang="en-US" dirty="0"/>
          </a:p>
        </p:txBody>
      </p:sp>
      <p:pic>
        <p:nvPicPr>
          <p:cNvPr id="3" name="Recorded Sound" descr="Recorded Sound">
            <a:hlinkClick r:id="" action="ppaction://media"/>
            <a:extLst>
              <a:ext uri="{FF2B5EF4-FFF2-40B4-BE49-F238E27FC236}">
                <a16:creationId xmlns:a16="http://schemas.microsoft.com/office/drawing/2014/main" id="{EE361CA7-D83E-0B43-9CFF-BAA7C5CFD4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60478" y="1274526"/>
            <a:ext cx="812800" cy="812800"/>
          </a:xfrm>
          <a:prstGeom prst="rect">
            <a:avLst/>
          </a:prstGeom>
        </p:spPr>
      </p:pic>
      <p:sp>
        <p:nvSpPr>
          <p:cNvPr id="4" name="Rectangle 3">
            <a:extLst>
              <a:ext uri="{FF2B5EF4-FFF2-40B4-BE49-F238E27FC236}">
                <a16:creationId xmlns:a16="http://schemas.microsoft.com/office/drawing/2014/main" id="{34C71C0C-7E85-B645-B757-6AFA7FAB8DF4}"/>
              </a:ext>
            </a:extLst>
          </p:cNvPr>
          <p:cNvSpPr/>
          <p:nvPr/>
        </p:nvSpPr>
        <p:spPr>
          <a:xfrm>
            <a:off x="9821188" y="1274526"/>
            <a:ext cx="1091380" cy="1032387"/>
          </a:xfrm>
          <a:prstGeom prst="rect">
            <a:avLst/>
          </a:prstGeom>
          <a:solidFill>
            <a:srgbClr val="F8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203919"/>
      </p:ext>
    </p:extLst>
  </p:cSld>
  <p:clrMapOvr>
    <a:masterClrMapping/>
  </p:clrMapOvr>
  <mc:AlternateContent xmlns:mc="http://schemas.openxmlformats.org/markup-compatibility/2006">
    <mc:Choice xmlns:p14="http://schemas.microsoft.com/office/powerpoint/2010/main" Requires="p14">
      <p:transition spd="slow" p14:dur="2000" advTm="10184"/>
    </mc:Choice>
    <mc:Fallback>
      <p:transition spd="slow" advTm="10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1876EDB-8AAF-9242-9582-8A9F22937C98}"/>
              </a:ext>
            </a:extLst>
          </p:cNvPr>
          <p:cNvSpPr/>
          <p:nvPr/>
        </p:nvSpPr>
        <p:spPr>
          <a:xfrm>
            <a:off x="2928808" y="970251"/>
            <a:ext cx="6588995" cy="5449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latin typeface="Calibri" panose="020F0502020204030204" pitchFamily="34" charset="0"/>
                <a:cs typeface="Calibri" panose="020F0502020204030204" pitchFamily="34" charset="0"/>
              </a:rPr>
              <a:t>https://shiny.reed.edu/s/users/vestoj/chemistry/</a:t>
            </a:r>
          </a:p>
          <a:p>
            <a:pPr algn="ctr"/>
            <a:endParaRPr lang="en-US" sz="14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5397E7EA-3820-2E45-B247-0D9A9696B724}"/>
              </a:ext>
            </a:extLst>
          </p:cNvPr>
          <p:cNvSpPr/>
          <p:nvPr/>
        </p:nvSpPr>
        <p:spPr>
          <a:xfrm>
            <a:off x="3084098" y="408291"/>
            <a:ext cx="6347631" cy="646331"/>
          </a:xfrm>
          <a:prstGeom prst="rect">
            <a:avLst/>
          </a:prstGeom>
        </p:spPr>
        <p:txBody>
          <a:bodyPr wrap="square">
            <a:spAutoFit/>
          </a:bodyPr>
          <a:lstStyle/>
          <a:p>
            <a:pPr algn="ctr" defTabSz="457200"/>
            <a:r>
              <a:rPr lang="en-US" sz="3600" dirty="0">
                <a:latin typeface="Times New Roman" panose="02020603050405020304" pitchFamily="18" charset="0"/>
                <a:cs typeface="Times New Roman" panose="02020603050405020304" pitchFamily="18" charset="0"/>
              </a:rPr>
              <a:t>The Chemistry R Workbook</a:t>
            </a:r>
          </a:p>
        </p:txBody>
      </p:sp>
      <p:grpSp>
        <p:nvGrpSpPr>
          <p:cNvPr id="8" name="Group 7">
            <a:extLst>
              <a:ext uri="{FF2B5EF4-FFF2-40B4-BE49-F238E27FC236}">
                <a16:creationId xmlns:a16="http://schemas.microsoft.com/office/drawing/2014/main" id="{B649E02A-376F-B544-95EA-0BD0F93AF46A}"/>
              </a:ext>
            </a:extLst>
          </p:cNvPr>
          <p:cNvGrpSpPr/>
          <p:nvPr/>
        </p:nvGrpSpPr>
        <p:grpSpPr>
          <a:xfrm>
            <a:off x="381855" y="1745483"/>
            <a:ext cx="3981134" cy="3874700"/>
            <a:chOff x="11995033" y="5214533"/>
            <a:chExt cx="6644275" cy="5122338"/>
          </a:xfrm>
        </p:grpSpPr>
        <p:sp>
          <p:nvSpPr>
            <p:cNvPr id="9" name="Rounded Rectangle 8">
              <a:extLst>
                <a:ext uri="{FF2B5EF4-FFF2-40B4-BE49-F238E27FC236}">
                  <a16:creationId xmlns:a16="http://schemas.microsoft.com/office/drawing/2014/main" id="{E0B0A79B-ACF4-B042-A244-038553361259}"/>
                </a:ext>
              </a:extLst>
            </p:cNvPr>
            <p:cNvSpPr/>
            <p:nvPr/>
          </p:nvSpPr>
          <p:spPr>
            <a:xfrm>
              <a:off x="11995033" y="7282120"/>
              <a:ext cx="1653067" cy="895351"/>
            </a:xfrm>
            <a:prstGeom prst="roundRect">
              <a:avLst/>
            </a:prstGeom>
            <a:solidFill>
              <a:srgbClr val="00B0F0"/>
            </a:solidFill>
            <a:ln>
              <a:solidFill>
                <a:schemeClr val="tx1"/>
              </a:solidFill>
              <a:headEnd w="med" len="med"/>
              <a:tailEnd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Example provided</a:t>
              </a:r>
            </a:p>
          </p:txBody>
        </p:sp>
        <p:grpSp>
          <p:nvGrpSpPr>
            <p:cNvPr id="10" name="Group 9">
              <a:extLst>
                <a:ext uri="{FF2B5EF4-FFF2-40B4-BE49-F238E27FC236}">
                  <a16:creationId xmlns:a16="http://schemas.microsoft.com/office/drawing/2014/main" id="{1FBD8B6A-4456-754C-B935-1912C8F9EA82}"/>
                </a:ext>
              </a:extLst>
            </p:cNvPr>
            <p:cNvGrpSpPr/>
            <p:nvPr/>
          </p:nvGrpSpPr>
          <p:grpSpPr>
            <a:xfrm>
              <a:off x="12821568" y="5214533"/>
              <a:ext cx="5817740" cy="5122338"/>
              <a:chOff x="12821568" y="5214533"/>
              <a:chExt cx="5817740" cy="5122338"/>
            </a:xfrm>
          </p:grpSpPr>
          <p:sp>
            <p:nvSpPr>
              <p:cNvPr id="11" name="Rounded Rectangle 10">
                <a:extLst>
                  <a:ext uri="{FF2B5EF4-FFF2-40B4-BE49-F238E27FC236}">
                    <a16:creationId xmlns:a16="http://schemas.microsoft.com/office/drawing/2014/main" id="{0C1A0542-0B3D-AE4F-8D33-00D96593048E}"/>
                  </a:ext>
                </a:extLst>
              </p:cNvPr>
              <p:cNvSpPr/>
              <p:nvPr/>
            </p:nvSpPr>
            <p:spPr>
              <a:xfrm>
                <a:off x="14238076" y="7283493"/>
                <a:ext cx="2059686" cy="895351"/>
              </a:xfrm>
              <a:prstGeom prst="roundRect">
                <a:avLst/>
              </a:prstGeom>
              <a:solidFill>
                <a:srgbClr val="FF2F92"/>
              </a:solidFill>
              <a:ln>
                <a:solidFill>
                  <a:schemeClr val="tx1"/>
                </a:solidFill>
                <a:headEnd w="med" len="med"/>
                <a:tailEnd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Assessment</a:t>
                </a:r>
              </a:p>
            </p:txBody>
          </p:sp>
          <p:sp>
            <p:nvSpPr>
              <p:cNvPr id="12" name="Rounded Rectangle 11">
                <a:extLst>
                  <a:ext uri="{FF2B5EF4-FFF2-40B4-BE49-F238E27FC236}">
                    <a16:creationId xmlns:a16="http://schemas.microsoft.com/office/drawing/2014/main" id="{FFCA3444-C96A-FB49-8EAD-1D81D79543D3}"/>
                  </a:ext>
                </a:extLst>
              </p:cNvPr>
              <p:cNvSpPr/>
              <p:nvPr/>
            </p:nvSpPr>
            <p:spPr>
              <a:xfrm>
                <a:off x="14101961" y="9248063"/>
                <a:ext cx="2331915" cy="1088808"/>
              </a:xfrm>
              <a:prstGeom prst="roundRect">
                <a:avLst/>
              </a:prstGeom>
              <a:solidFill>
                <a:srgbClr val="FFC000"/>
              </a:solidFill>
              <a:ln>
                <a:solidFill>
                  <a:schemeClr val="tx1"/>
                </a:solidFill>
                <a:headEnd w="med" len="med"/>
                <a:tailEnd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Student replicates example</a:t>
                </a:r>
              </a:p>
            </p:txBody>
          </p:sp>
          <p:sp>
            <p:nvSpPr>
              <p:cNvPr id="13" name="Rounded Rectangle 12">
                <a:extLst>
                  <a:ext uri="{FF2B5EF4-FFF2-40B4-BE49-F238E27FC236}">
                    <a16:creationId xmlns:a16="http://schemas.microsoft.com/office/drawing/2014/main" id="{9A4608B8-D002-1B40-BA2B-5340A84F12CB}"/>
                  </a:ext>
                </a:extLst>
              </p:cNvPr>
              <p:cNvSpPr/>
              <p:nvPr/>
            </p:nvSpPr>
            <p:spPr>
              <a:xfrm>
                <a:off x="16864841" y="7282119"/>
                <a:ext cx="1774467" cy="895350"/>
              </a:xfrm>
              <a:prstGeom prst="roundRect">
                <a:avLst/>
              </a:prstGeom>
              <a:solidFill>
                <a:srgbClr val="92D050"/>
              </a:solidFill>
              <a:ln>
                <a:solidFill>
                  <a:schemeClr val="tx1"/>
                </a:solidFill>
                <a:headEnd w="med" len="med"/>
                <a:tailEnd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Automatic feedback</a:t>
                </a:r>
              </a:p>
            </p:txBody>
          </p:sp>
          <p:sp>
            <p:nvSpPr>
              <p:cNvPr id="14" name="Rounded Rectangle 13">
                <a:extLst>
                  <a:ext uri="{FF2B5EF4-FFF2-40B4-BE49-F238E27FC236}">
                    <a16:creationId xmlns:a16="http://schemas.microsoft.com/office/drawing/2014/main" id="{BDCA4A36-26B4-D940-8636-F1D06255B1F7}"/>
                  </a:ext>
                </a:extLst>
              </p:cNvPr>
              <p:cNvSpPr/>
              <p:nvPr/>
            </p:nvSpPr>
            <p:spPr>
              <a:xfrm>
                <a:off x="14412462" y="5214533"/>
                <a:ext cx="1688116" cy="907406"/>
              </a:xfrm>
              <a:prstGeom prst="roundRect">
                <a:avLst/>
              </a:prstGeom>
              <a:solidFill>
                <a:srgbClr val="D883FF"/>
              </a:solidFill>
              <a:ln>
                <a:solidFill>
                  <a:schemeClr val="tx1"/>
                </a:solidFill>
                <a:headEnd w="med" len="med"/>
                <a:tailEnd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Topic is explained</a:t>
                </a:r>
              </a:p>
            </p:txBody>
          </p:sp>
          <p:cxnSp>
            <p:nvCxnSpPr>
              <p:cNvPr id="15" name="Curved Connector 14">
                <a:extLst>
                  <a:ext uri="{FF2B5EF4-FFF2-40B4-BE49-F238E27FC236}">
                    <a16:creationId xmlns:a16="http://schemas.microsoft.com/office/drawing/2014/main" id="{379FD4DA-1344-9D4C-A6FD-B388306CF009}"/>
                  </a:ext>
                </a:extLst>
              </p:cNvPr>
              <p:cNvCxnSpPr>
                <a:cxnSpLocks/>
                <a:stCxn id="12" idx="3"/>
                <a:endCxn id="13" idx="2"/>
              </p:cNvCxnSpPr>
              <p:nvPr/>
            </p:nvCxnSpPr>
            <p:spPr>
              <a:xfrm flipV="1">
                <a:off x="16433875" y="8177468"/>
                <a:ext cx="1318199" cy="1614999"/>
              </a:xfrm>
              <a:prstGeom prst="curvedConnector2">
                <a:avLst/>
              </a:prstGeom>
              <a:ln>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437DBDF2-FDF6-334B-A466-2A6A97AA9AFB}"/>
                  </a:ext>
                </a:extLst>
              </p:cNvPr>
              <p:cNvCxnSpPr>
                <a:cxnSpLocks/>
                <a:stCxn id="9" idx="2"/>
                <a:endCxn id="12" idx="1"/>
              </p:cNvCxnSpPr>
              <p:nvPr/>
            </p:nvCxnSpPr>
            <p:spPr>
              <a:xfrm rot="16200000" flipH="1">
                <a:off x="12654266" y="8344772"/>
                <a:ext cx="1614997" cy="1280393"/>
              </a:xfrm>
              <a:prstGeom prst="curvedConnector2">
                <a:avLst/>
              </a:prstGeom>
              <a:ln>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CC1096AD-ADD3-A44C-8D87-D04FB2B8A2D5}"/>
                  </a:ext>
                </a:extLst>
              </p:cNvPr>
              <p:cNvCxnSpPr>
                <a:cxnSpLocks/>
                <a:stCxn id="14" idx="1"/>
                <a:endCxn id="9" idx="0"/>
              </p:cNvCxnSpPr>
              <p:nvPr/>
            </p:nvCxnSpPr>
            <p:spPr>
              <a:xfrm rot="10800000" flipV="1">
                <a:off x="12821570" y="5668236"/>
                <a:ext cx="1590892" cy="1613884"/>
              </a:xfrm>
              <a:prstGeom prst="curvedConnector2">
                <a:avLst/>
              </a:prstGeom>
              <a:ln>
                <a:solidFill>
                  <a:schemeClr val="tx1"/>
                </a:solidFill>
                <a:headEnd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8" name="Curved Connector 61">
                <a:extLst>
                  <a:ext uri="{FF2B5EF4-FFF2-40B4-BE49-F238E27FC236}">
                    <a16:creationId xmlns:a16="http://schemas.microsoft.com/office/drawing/2014/main" id="{5BE4CFC4-BC0E-5C44-81D9-7B424ABDC0F4}"/>
                  </a:ext>
                </a:extLst>
              </p:cNvPr>
              <p:cNvCxnSpPr>
                <a:cxnSpLocks/>
                <a:stCxn id="11" idx="0"/>
                <a:endCxn id="14" idx="2"/>
              </p:cNvCxnSpPr>
              <p:nvPr/>
            </p:nvCxnSpPr>
            <p:spPr>
              <a:xfrm flipH="1" flipV="1">
                <a:off x="15256520" y="6121938"/>
                <a:ext cx="11401" cy="1161555"/>
              </a:xfrm>
              <a:prstGeom prst="straightConnector1">
                <a:avLst/>
              </a:prstGeom>
              <a:ln>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urved Connector 62">
                <a:extLst>
                  <a:ext uri="{FF2B5EF4-FFF2-40B4-BE49-F238E27FC236}">
                    <a16:creationId xmlns:a16="http://schemas.microsoft.com/office/drawing/2014/main" id="{E77B19AD-074F-B345-86F3-BB382DD8A06B}"/>
                  </a:ext>
                </a:extLst>
              </p:cNvPr>
              <p:cNvCxnSpPr>
                <a:cxnSpLocks/>
                <a:stCxn id="9" idx="3"/>
                <a:endCxn id="11" idx="1"/>
              </p:cNvCxnSpPr>
              <p:nvPr/>
            </p:nvCxnSpPr>
            <p:spPr>
              <a:xfrm>
                <a:off x="13648104" y="7729795"/>
                <a:ext cx="589974" cy="1373"/>
              </a:xfrm>
              <a:prstGeom prst="straightConnector1">
                <a:avLst/>
              </a:prstGeom>
              <a:ln>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urved Connector 1026">
                <a:extLst>
                  <a:ext uri="{FF2B5EF4-FFF2-40B4-BE49-F238E27FC236}">
                    <a16:creationId xmlns:a16="http://schemas.microsoft.com/office/drawing/2014/main" id="{B7E8C340-5A4E-B746-93C5-CD34E52EEB44}"/>
                  </a:ext>
                </a:extLst>
              </p:cNvPr>
              <p:cNvCxnSpPr>
                <a:cxnSpLocks/>
                <a:stCxn id="13" idx="1"/>
                <a:endCxn id="11" idx="3"/>
              </p:cNvCxnSpPr>
              <p:nvPr/>
            </p:nvCxnSpPr>
            <p:spPr>
              <a:xfrm flipH="1">
                <a:off x="16297763" y="7729794"/>
                <a:ext cx="567081" cy="137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9669454-DA7B-A540-AA47-893242F848D0}"/>
                  </a:ext>
                </a:extLst>
              </p:cNvPr>
              <p:cNvCxnSpPr>
                <a:cxnSpLocks/>
              </p:cNvCxnSpPr>
              <p:nvPr/>
            </p:nvCxnSpPr>
            <p:spPr>
              <a:xfrm rot="16200000" flipV="1">
                <a:off x="16096216" y="5649428"/>
                <a:ext cx="1613883" cy="1651500"/>
              </a:xfrm>
              <a:prstGeom prst="curvedConnector2">
                <a:avLst/>
              </a:prstGeom>
              <a:ln>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urved Connector 61">
                <a:extLst>
                  <a:ext uri="{FF2B5EF4-FFF2-40B4-BE49-F238E27FC236}">
                    <a16:creationId xmlns:a16="http://schemas.microsoft.com/office/drawing/2014/main" id="{0593F091-7459-D84E-AF54-3F12396E919D}"/>
                  </a:ext>
                </a:extLst>
              </p:cNvPr>
              <p:cNvCxnSpPr>
                <a:cxnSpLocks/>
                <a:stCxn id="12" idx="0"/>
                <a:endCxn id="11" idx="2"/>
              </p:cNvCxnSpPr>
              <p:nvPr/>
            </p:nvCxnSpPr>
            <p:spPr>
              <a:xfrm flipV="1">
                <a:off x="15267919" y="8178843"/>
                <a:ext cx="0" cy="1069220"/>
              </a:xfrm>
              <a:prstGeom prst="straightConnector1">
                <a:avLst/>
              </a:prstGeom>
              <a:ln>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B5CBEC53-D2AE-1A46-9FB7-06DDAEAEA1E0}"/>
              </a:ext>
            </a:extLst>
          </p:cNvPr>
          <p:cNvGrpSpPr/>
          <p:nvPr/>
        </p:nvGrpSpPr>
        <p:grpSpPr>
          <a:xfrm>
            <a:off x="3129868" y="3501772"/>
            <a:ext cx="8578560" cy="2723994"/>
            <a:chOff x="16372000" y="11708707"/>
            <a:chExt cx="15364941" cy="4608399"/>
          </a:xfrm>
        </p:grpSpPr>
        <p:grpSp>
          <p:nvGrpSpPr>
            <p:cNvPr id="24" name="Group 23">
              <a:extLst>
                <a:ext uri="{FF2B5EF4-FFF2-40B4-BE49-F238E27FC236}">
                  <a16:creationId xmlns:a16="http://schemas.microsoft.com/office/drawing/2014/main" id="{8FA12C17-D37B-494B-9214-A5E4C7848257}"/>
                </a:ext>
              </a:extLst>
            </p:cNvPr>
            <p:cNvGrpSpPr/>
            <p:nvPr/>
          </p:nvGrpSpPr>
          <p:grpSpPr>
            <a:xfrm>
              <a:off x="19137780" y="12325888"/>
              <a:ext cx="12599161" cy="3991218"/>
              <a:chOff x="18039908" y="11996297"/>
              <a:chExt cx="13745602" cy="3991218"/>
            </a:xfrm>
          </p:grpSpPr>
          <p:sp>
            <p:nvSpPr>
              <p:cNvPr id="26" name="Freeform 25">
                <a:extLst>
                  <a:ext uri="{FF2B5EF4-FFF2-40B4-BE49-F238E27FC236}">
                    <a16:creationId xmlns:a16="http://schemas.microsoft.com/office/drawing/2014/main" id="{98AB8766-A662-474B-806D-1C52961B806E}"/>
                  </a:ext>
                </a:extLst>
              </p:cNvPr>
              <p:cNvSpPr/>
              <p:nvPr/>
            </p:nvSpPr>
            <p:spPr>
              <a:xfrm>
                <a:off x="18039908" y="12977957"/>
                <a:ext cx="2598246" cy="1101505"/>
              </a:xfrm>
              <a:custGeom>
                <a:avLst/>
                <a:gdLst>
                  <a:gd name="connsiteX0" fmla="*/ 0 w 3180768"/>
                  <a:gd name="connsiteY0" fmla="*/ 131078 h 1310779"/>
                  <a:gd name="connsiteX1" fmla="*/ 131078 w 3180768"/>
                  <a:gd name="connsiteY1" fmla="*/ 0 h 1310779"/>
                  <a:gd name="connsiteX2" fmla="*/ 3049690 w 3180768"/>
                  <a:gd name="connsiteY2" fmla="*/ 0 h 1310779"/>
                  <a:gd name="connsiteX3" fmla="*/ 3180768 w 3180768"/>
                  <a:gd name="connsiteY3" fmla="*/ 131078 h 1310779"/>
                  <a:gd name="connsiteX4" fmla="*/ 3180768 w 3180768"/>
                  <a:gd name="connsiteY4" fmla="*/ 1179701 h 1310779"/>
                  <a:gd name="connsiteX5" fmla="*/ 3049690 w 3180768"/>
                  <a:gd name="connsiteY5" fmla="*/ 1310779 h 1310779"/>
                  <a:gd name="connsiteX6" fmla="*/ 131078 w 3180768"/>
                  <a:gd name="connsiteY6" fmla="*/ 1310779 h 1310779"/>
                  <a:gd name="connsiteX7" fmla="*/ 0 w 3180768"/>
                  <a:gd name="connsiteY7" fmla="*/ 1179701 h 1310779"/>
                  <a:gd name="connsiteX8" fmla="*/ 0 w 3180768"/>
                  <a:gd name="connsiteY8" fmla="*/ 131078 h 1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0768" h="1310779">
                    <a:moveTo>
                      <a:pt x="0" y="131078"/>
                    </a:moveTo>
                    <a:cubicBezTo>
                      <a:pt x="0" y="58686"/>
                      <a:pt x="58686" y="0"/>
                      <a:pt x="131078" y="0"/>
                    </a:cubicBezTo>
                    <a:lnTo>
                      <a:pt x="3049690" y="0"/>
                    </a:lnTo>
                    <a:cubicBezTo>
                      <a:pt x="3122082" y="0"/>
                      <a:pt x="3180768" y="58686"/>
                      <a:pt x="3180768" y="131078"/>
                    </a:cubicBezTo>
                    <a:lnTo>
                      <a:pt x="3180768" y="1179701"/>
                    </a:lnTo>
                    <a:cubicBezTo>
                      <a:pt x="3180768" y="1252093"/>
                      <a:pt x="3122082" y="1310779"/>
                      <a:pt x="3049690" y="1310779"/>
                    </a:cubicBezTo>
                    <a:lnTo>
                      <a:pt x="131078" y="1310779"/>
                    </a:lnTo>
                    <a:cubicBezTo>
                      <a:pt x="58686" y="1310779"/>
                      <a:pt x="0" y="1252093"/>
                      <a:pt x="0" y="1179701"/>
                    </a:cubicBezTo>
                    <a:lnTo>
                      <a:pt x="0" y="131078"/>
                    </a:lnTo>
                    <a:close/>
                  </a:path>
                </a:pathLst>
              </a:custGeom>
              <a:noFill/>
              <a:ln/>
            </p:spPr>
            <p:style>
              <a:lnRef idx="2">
                <a:schemeClr val="accent3"/>
              </a:lnRef>
              <a:fillRef idx="1">
                <a:schemeClr val="lt1"/>
              </a:fillRef>
              <a:effectRef idx="0">
                <a:schemeClr val="accent3"/>
              </a:effectRef>
              <a:fontRef idx="minor">
                <a:schemeClr val="dk1"/>
              </a:fontRef>
            </p:style>
            <p:txBody>
              <a:bodyPr spcFirstLastPara="0" vert="horz" wrap="square" lIns="53631" tIns="53631" rIns="53631" bIns="53631"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Convert number to scientific notation </a:t>
                </a:r>
              </a:p>
            </p:txBody>
          </p:sp>
          <p:sp>
            <p:nvSpPr>
              <p:cNvPr id="27" name="Freeform 26">
                <a:extLst>
                  <a:ext uri="{FF2B5EF4-FFF2-40B4-BE49-F238E27FC236}">
                    <a16:creationId xmlns:a16="http://schemas.microsoft.com/office/drawing/2014/main" id="{13F6F0D7-D06C-4444-909C-F28B9DC5978D}"/>
                  </a:ext>
                </a:extLst>
              </p:cNvPr>
              <p:cNvSpPr/>
              <p:nvPr/>
            </p:nvSpPr>
            <p:spPr>
              <a:xfrm rot="2507041">
                <a:off x="20442372" y="13694515"/>
                <a:ext cx="1664993" cy="510088"/>
              </a:xfrm>
              <a:custGeom>
                <a:avLst/>
                <a:gdLst>
                  <a:gd name="connsiteX0" fmla="*/ 0 w 1484457"/>
                  <a:gd name="connsiteY0" fmla="*/ 65853 h 131707"/>
                  <a:gd name="connsiteX1" fmla="*/ 1484457 w 1484457"/>
                  <a:gd name="connsiteY1" fmla="*/ 65853 h 131707"/>
                </a:gdLst>
                <a:ahLst/>
                <a:cxnLst>
                  <a:cxn ang="0">
                    <a:pos x="connsiteX0" y="connsiteY0"/>
                  </a:cxn>
                  <a:cxn ang="0">
                    <a:pos x="connsiteX1" y="connsiteY1"/>
                  </a:cxn>
                </a:cxnLst>
                <a:rect l="l" t="t" r="r" b="b"/>
                <a:pathLst>
                  <a:path w="1484457" h="131707">
                    <a:moveTo>
                      <a:pt x="0" y="65853"/>
                    </a:moveTo>
                    <a:lnTo>
                      <a:pt x="1484457" y="65853"/>
                    </a:lnTo>
                  </a:path>
                </a:pathLst>
              </a:custGeom>
              <a:ln>
                <a:tailEnd type="triangle" w="lg" len="lg"/>
              </a:ln>
            </p:spPr>
            <p:style>
              <a:lnRef idx="2">
                <a:schemeClr val="accent3"/>
              </a:lnRef>
              <a:fillRef idx="1">
                <a:schemeClr val="lt1"/>
              </a:fillRef>
              <a:effectRef idx="0">
                <a:schemeClr val="accent3"/>
              </a:effectRef>
              <a:fontRef idx="minor">
                <a:schemeClr val="dk1"/>
              </a:fontRef>
            </p:style>
            <p:txBody>
              <a:bodyPr spcFirstLastPara="0" vert="horz" wrap="square" lIns="717817" tIns="28742" rIns="717817" bIns="28742" numCol="1" spcCol="1270" anchor="ctr" anchorCtr="0">
                <a:noAutofit/>
              </a:bodyPr>
              <a:lstStyle/>
              <a:p>
                <a:pPr marL="0" lvl="0" indent="0" algn="ctr" defTabSz="1066800">
                  <a:lnSpc>
                    <a:spcPct val="90000"/>
                  </a:lnSpc>
                  <a:spcBef>
                    <a:spcPct val="0"/>
                  </a:spcBef>
                  <a:spcAft>
                    <a:spcPct val="35000"/>
                  </a:spcAft>
                  <a:buNone/>
                </a:pPr>
                <a:endParaRPr lang="en-US" sz="1400" kern="1200">
                  <a:solidFill>
                    <a:schemeClr val="tx1"/>
                  </a:solidFill>
                  <a:latin typeface="Times New Roman" panose="02020603050405020304" pitchFamily="18" charset="0"/>
                  <a:cs typeface="Times New Roman" panose="02020603050405020304" pitchFamily="18" charset="0"/>
                </a:endParaRPr>
              </a:p>
            </p:txBody>
          </p:sp>
          <p:sp>
            <p:nvSpPr>
              <p:cNvPr id="28" name="Freeform 27">
                <a:extLst>
                  <a:ext uri="{FF2B5EF4-FFF2-40B4-BE49-F238E27FC236}">
                    <a16:creationId xmlns:a16="http://schemas.microsoft.com/office/drawing/2014/main" id="{90AAC816-7822-D94B-AF37-F0675ECD3486}"/>
                  </a:ext>
                </a:extLst>
              </p:cNvPr>
              <p:cNvSpPr/>
              <p:nvPr/>
            </p:nvSpPr>
            <p:spPr>
              <a:xfrm>
                <a:off x="21853857" y="14058606"/>
                <a:ext cx="2742478" cy="809307"/>
              </a:xfrm>
              <a:custGeom>
                <a:avLst/>
                <a:gdLst>
                  <a:gd name="connsiteX0" fmla="*/ 0 w 2837648"/>
                  <a:gd name="connsiteY0" fmla="*/ 108492 h 1084917"/>
                  <a:gd name="connsiteX1" fmla="*/ 108492 w 2837648"/>
                  <a:gd name="connsiteY1" fmla="*/ 0 h 1084917"/>
                  <a:gd name="connsiteX2" fmla="*/ 2729156 w 2837648"/>
                  <a:gd name="connsiteY2" fmla="*/ 0 h 1084917"/>
                  <a:gd name="connsiteX3" fmla="*/ 2837648 w 2837648"/>
                  <a:gd name="connsiteY3" fmla="*/ 108492 h 1084917"/>
                  <a:gd name="connsiteX4" fmla="*/ 2837648 w 2837648"/>
                  <a:gd name="connsiteY4" fmla="*/ 976425 h 1084917"/>
                  <a:gd name="connsiteX5" fmla="*/ 2729156 w 2837648"/>
                  <a:gd name="connsiteY5" fmla="*/ 1084917 h 1084917"/>
                  <a:gd name="connsiteX6" fmla="*/ 108492 w 2837648"/>
                  <a:gd name="connsiteY6" fmla="*/ 1084917 h 1084917"/>
                  <a:gd name="connsiteX7" fmla="*/ 0 w 2837648"/>
                  <a:gd name="connsiteY7" fmla="*/ 976425 h 1084917"/>
                  <a:gd name="connsiteX8" fmla="*/ 0 w 2837648"/>
                  <a:gd name="connsiteY8" fmla="*/ 108492 h 10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7648" h="1084917">
                    <a:moveTo>
                      <a:pt x="0" y="108492"/>
                    </a:moveTo>
                    <a:cubicBezTo>
                      <a:pt x="0" y="48574"/>
                      <a:pt x="48574" y="0"/>
                      <a:pt x="108492" y="0"/>
                    </a:cubicBezTo>
                    <a:lnTo>
                      <a:pt x="2729156" y="0"/>
                    </a:lnTo>
                    <a:cubicBezTo>
                      <a:pt x="2789074" y="0"/>
                      <a:pt x="2837648" y="48574"/>
                      <a:pt x="2837648" y="108492"/>
                    </a:cubicBezTo>
                    <a:lnTo>
                      <a:pt x="2837648" y="976425"/>
                    </a:lnTo>
                    <a:cubicBezTo>
                      <a:pt x="2837648" y="1036343"/>
                      <a:pt x="2789074" y="1084917"/>
                      <a:pt x="2729156" y="1084917"/>
                    </a:cubicBezTo>
                    <a:lnTo>
                      <a:pt x="108492" y="1084917"/>
                    </a:lnTo>
                    <a:cubicBezTo>
                      <a:pt x="48574" y="1084917"/>
                      <a:pt x="0" y="1036343"/>
                      <a:pt x="0" y="976425"/>
                    </a:cubicBezTo>
                    <a:lnTo>
                      <a:pt x="0" y="108492"/>
                    </a:lnTo>
                    <a:close/>
                  </a:path>
                </a:pathLst>
              </a:custGeom>
              <a:noFill/>
              <a:ln>
                <a:solidFill>
                  <a:srgbClr val="C00000"/>
                </a:solidFill>
              </a:ln>
            </p:spPr>
            <p:style>
              <a:lnRef idx="2">
                <a:schemeClr val="accent5"/>
              </a:lnRef>
              <a:fillRef idx="1">
                <a:schemeClr val="lt1"/>
              </a:fillRef>
              <a:effectRef idx="0">
                <a:schemeClr val="accent5"/>
              </a:effectRef>
              <a:fontRef idx="minor">
                <a:schemeClr val="dk1"/>
              </a:fontRef>
            </p:style>
            <p:txBody>
              <a:bodyPr spcFirstLastPara="0" vert="horz" wrap="square" lIns="47016" tIns="47016" rIns="47016" bIns="47016"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Incorrect answer</a:t>
                </a:r>
              </a:p>
            </p:txBody>
          </p:sp>
          <p:sp>
            <p:nvSpPr>
              <p:cNvPr id="29" name="Freeform 28">
                <a:extLst>
                  <a:ext uri="{FF2B5EF4-FFF2-40B4-BE49-F238E27FC236}">
                    <a16:creationId xmlns:a16="http://schemas.microsoft.com/office/drawing/2014/main" id="{B19460E5-C15E-7846-A6A3-21B7D1AE1399}"/>
                  </a:ext>
                </a:extLst>
              </p:cNvPr>
              <p:cNvSpPr/>
              <p:nvPr/>
            </p:nvSpPr>
            <p:spPr>
              <a:xfrm rot="18070165" flipV="1">
                <a:off x="24492621" y="14008632"/>
                <a:ext cx="750195" cy="55661"/>
              </a:xfrm>
              <a:custGeom>
                <a:avLst/>
                <a:gdLst>
                  <a:gd name="connsiteX0" fmla="*/ 0 w 1353936"/>
                  <a:gd name="connsiteY0" fmla="*/ 65853 h 131707"/>
                  <a:gd name="connsiteX1" fmla="*/ 1353936 w 1353936"/>
                  <a:gd name="connsiteY1" fmla="*/ 65853 h 131707"/>
                </a:gdLst>
                <a:ahLst/>
                <a:cxnLst>
                  <a:cxn ang="0">
                    <a:pos x="connsiteX0" y="connsiteY0"/>
                  </a:cxn>
                  <a:cxn ang="0">
                    <a:pos x="connsiteX1" y="connsiteY1"/>
                  </a:cxn>
                </a:cxnLst>
                <a:rect l="l" t="t" r="r" b="b"/>
                <a:pathLst>
                  <a:path w="1353936" h="131707">
                    <a:moveTo>
                      <a:pt x="0" y="65853"/>
                    </a:moveTo>
                    <a:lnTo>
                      <a:pt x="1353936" y="65853"/>
                    </a:lnTo>
                  </a:path>
                </a:pathLst>
              </a:custGeom>
              <a:ln>
                <a:solidFill>
                  <a:srgbClr val="C00000"/>
                </a:solidFill>
                <a:tailEnd type="triangle" w="lg" len="lg"/>
              </a:ln>
            </p:spPr>
            <p:style>
              <a:lnRef idx="2">
                <a:schemeClr val="accent5"/>
              </a:lnRef>
              <a:fillRef idx="1">
                <a:schemeClr val="lt1"/>
              </a:fillRef>
              <a:effectRef idx="0">
                <a:schemeClr val="accent5"/>
              </a:effectRef>
              <a:fontRef idx="minor">
                <a:schemeClr val="dk1"/>
              </a:fontRef>
            </p:style>
            <p:txBody>
              <a:bodyPr spcFirstLastPara="0" vert="horz" wrap="square" lIns="655819" tIns="32005" rIns="655820" bIns="32005" numCol="1" spcCol="1270" anchor="ctr" anchorCtr="0">
                <a:noAutofit/>
              </a:bodyPr>
              <a:lstStyle/>
              <a:p>
                <a:pPr marL="0" lvl="0" indent="0" algn="ctr" defTabSz="1066800">
                  <a:lnSpc>
                    <a:spcPct val="90000"/>
                  </a:lnSpc>
                  <a:spcBef>
                    <a:spcPct val="0"/>
                  </a:spcBef>
                  <a:spcAft>
                    <a:spcPct val="35000"/>
                  </a:spcAft>
                  <a:buNone/>
                </a:pPr>
                <a:endParaRPr lang="en-US" sz="1400" kern="1200">
                  <a:solidFill>
                    <a:schemeClr val="tx1"/>
                  </a:solidFill>
                  <a:latin typeface="Times New Roman" panose="02020603050405020304" pitchFamily="18" charset="0"/>
                  <a:cs typeface="Times New Roman" panose="02020603050405020304" pitchFamily="18" charset="0"/>
                </a:endParaRPr>
              </a:p>
            </p:txBody>
          </p:sp>
          <p:sp>
            <p:nvSpPr>
              <p:cNvPr id="30" name="Freeform 29">
                <a:extLst>
                  <a:ext uri="{FF2B5EF4-FFF2-40B4-BE49-F238E27FC236}">
                    <a16:creationId xmlns:a16="http://schemas.microsoft.com/office/drawing/2014/main" id="{74D61590-D855-9247-8C9F-9853560E483C}"/>
                  </a:ext>
                </a:extLst>
              </p:cNvPr>
              <p:cNvSpPr/>
              <p:nvPr/>
            </p:nvSpPr>
            <p:spPr>
              <a:xfrm>
                <a:off x="25068321" y="13222791"/>
                <a:ext cx="2238508" cy="1043528"/>
              </a:xfrm>
              <a:custGeom>
                <a:avLst/>
                <a:gdLst>
                  <a:gd name="connsiteX0" fmla="*/ 0 w 2389554"/>
                  <a:gd name="connsiteY0" fmla="*/ 104353 h 1043528"/>
                  <a:gd name="connsiteX1" fmla="*/ 104353 w 2389554"/>
                  <a:gd name="connsiteY1" fmla="*/ 0 h 1043528"/>
                  <a:gd name="connsiteX2" fmla="*/ 2285201 w 2389554"/>
                  <a:gd name="connsiteY2" fmla="*/ 0 h 1043528"/>
                  <a:gd name="connsiteX3" fmla="*/ 2389554 w 2389554"/>
                  <a:gd name="connsiteY3" fmla="*/ 104353 h 1043528"/>
                  <a:gd name="connsiteX4" fmla="*/ 2389554 w 2389554"/>
                  <a:gd name="connsiteY4" fmla="*/ 939175 h 1043528"/>
                  <a:gd name="connsiteX5" fmla="*/ 2285201 w 2389554"/>
                  <a:gd name="connsiteY5" fmla="*/ 1043528 h 1043528"/>
                  <a:gd name="connsiteX6" fmla="*/ 104353 w 2389554"/>
                  <a:gd name="connsiteY6" fmla="*/ 1043528 h 1043528"/>
                  <a:gd name="connsiteX7" fmla="*/ 0 w 2389554"/>
                  <a:gd name="connsiteY7" fmla="*/ 939175 h 1043528"/>
                  <a:gd name="connsiteX8" fmla="*/ 0 w 2389554"/>
                  <a:gd name="connsiteY8" fmla="*/ 104353 h 104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9554" h="1043528">
                    <a:moveTo>
                      <a:pt x="0" y="104353"/>
                    </a:moveTo>
                    <a:cubicBezTo>
                      <a:pt x="0" y="46720"/>
                      <a:pt x="46720" y="0"/>
                      <a:pt x="104353" y="0"/>
                    </a:cubicBezTo>
                    <a:lnTo>
                      <a:pt x="2285201" y="0"/>
                    </a:lnTo>
                    <a:cubicBezTo>
                      <a:pt x="2342834" y="0"/>
                      <a:pt x="2389554" y="46720"/>
                      <a:pt x="2389554" y="104353"/>
                    </a:cubicBezTo>
                    <a:lnTo>
                      <a:pt x="2389554" y="939175"/>
                    </a:lnTo>
                    <a:cubicBezTo>
                      <a:pt x="2389554" y="996808"/>
                      <a:pt x="2342834" y="1043528"/>
                      <a:pt x="2285201" y="1043528"/>
                    </a:cubicBezTo>
                    <a:lnTo>
                      <a:pt x="104353" y="1043528"/>
                    </a:lnTo>
                    <a:cubicBezTo>
                      <a:pt x="46720" y="1043528"/>
                      <a:pt x="0" y="996808"/>
                      <a:pt x="0" y="939175"/>
                    </a:cubicBezTo>
                    <a:lnTo>
                      <a:pt x="0" y="104353"/>
                    </a:lnTo>
                    <a:close/>
                  </a:path>
                </a:pathLst>
              </a:custGeom>
              <a:noFill/>
              <a:ln>
                <a:solidFill>
                  <a:srgbClr val="C00000"/>
                </a:solidFill>
              </a:ln>
            </p:spPr>
            <p:style>
              <a:lnRef idx="2">
                <a:schemeClr val="accent5"/>
              </a:lnRef>
              <a:fillRef idx="1">
                <a:schemeClr val="lt1"/>
              </a:fillRef>
              <a:effectRef idx="0">
                <a:schemeClr val="accent5"/>
              </a:effectRef>
              <a:fontRef idx="minor">
                <a:schemeClr val="dk1"/>
              </a:fontRef>
            </p:style>
            <p:txBody>
              <a:bodyPr spcFirstLastPara="0" vert="horz" wrap="square" lIns="45804" tIns="45804" rIns="45804" bIns="45804"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Student deleted R code</a:t>
                </a:r>
              </a:p>
            </p:txBody>
          </p:sp>
          <p:sp>
            <p:nvSpPr>
              <p:cNvPr id="31" name="Freeform 30">
                <a:extLst>
                  <a:ext uri="{FF2B5EF4-FFF2-40B4-BE49-F238E27FC236}">
                    <a16:creationId xmlns:a16="http://schemas.microsoft.com/office/drawing/2014/main" id="{5C4785E4-90FB-F34D-9EDF-59740EFB43FC}"/>
                  </a:ext>
                </a:extLst>
              </p:cNvPr>
              <p:cNvSpPr/>
              <p:nvPr/>
            </p:nvSpPr>
            <p:spPr>
              <a:xfrm>
                <a:off x="27311926" y="13794051"/>
                <a:ext cx="568278" cy="45719"/>
              </a:xfrm>
              <a:custGeom>
                <a:avLst/>
                <a:gdLst>
                  <a:gd name="connsiteX0" fmla="*/ 0 w 568346"/>
                  <a:gd name="connsiteY0" fmla="*/ 65853 h 131707"/>
                  <a:gd name="connsiteX1" fmla="*/ 568346 w 568346"/>
                  <a:gd name="connsiteY1" fmla="*/ 65853 h 131707"/>
                </a:gdLst>
                <a:ahLst/>
                <a:cxnLst>
                  <a:cxn ang="0">
                    <a:pos x="connsiteX0" y="connsiteY0"/>
                  </a:cxn>
                  <a:cxn ang="0">
                    <a:pos x="connsiteX1" y="connsiteY1"/>
                  </a:cxn>
                </a:cxnLst>
                <a:rect l="l" t="t" r="r" b="b"/>
                <a:pathLst>
                  <a:path w="568346" h="131707">
                    <a:moveTo>
                      <a:pt x="0" y="65853"/>
                    </a:moveTo>
                    <a:lnTo>
                      <a:pt x="568346" y="65853"/>
                    </a:lnTo>
                  </a:path>
                </a:pathLst>
              </a:custGeom>
              <a:ln>
                <a:solidFill>
                  <a:srgbClr val="C00000"/>
                </a:solidFill>
                <a:tailEnd type="triangle" w="lg" len="lg"/>
              </a:ln>
            </p:spPr>
            <p:style>
              <a:lnRef idx="2">
                <a:schemeClr val="accent5"/>
              </a:lnRef>
              <a:fillRef idx="1">
                <a:schemeClr val="lt1"/>
              </a:fillRef>
              <a:effectRef idx="0">
                <a:schemeClr val="accent5"/>
              </a:effectRef>
              <a:fontRef idx="minor">
                <a:schemeClr val="dk1"/>
              </a:fontRef>
            </p:style>
            <p:txBody>
              <a:bodyPr spcFirstLastPara="0" vert="horz" wrap="square" lIns="282664" tIns="51645" rIns="282664" bIns="51644" numCol="1" spcCol="1270" anchor="ctr" anchorCtr="0">
                <a:noAutofit/>
              </a:bodyPr>
              <a:lstStyle/>
              <a:p>
                <a:pPr marL="0" lvl="0" indent="0" algn="ctr" defTabSz="1066800">
                  <a:lnSpc>
                    <a:spcPct val="90000"/>
                  </a:lnSpc>
                  <a:spcBef>
                    <a:spcPct val="0"/>
                  </a:spcBef>
                  <a:spcAft>
                    <a:spcPct val="35000"/>
                  </a:spcAft>
                  <a:buNone/>
                </a:pPr>
                <a:endParaRPr lang="en-US" sz="1400" kern="1200">
                  <a:solidFill>
                    <a:schemeClr val="tx1"/>
                  </a:solidFill>
                  <a:latin typeface="Times New Roman" panose="02020603050405020304" pitchFamily="18" charset="0"/>
                  <a:cs typeface="Times New Roman" panose="02020603050405020304" pitchFamily="18" charset="0"/>
                </a:endParaRPr>
              </a:p>
            </p:txBody>
          </p:sp>
          <p:sp>
            <p:nvSpPr>
              <p:cNvPr id="32" name="Freeform 31">
                <a:extLst>
                  <a:ext uri="{FF2B5EF4-FFF2-40B4-BE49-F238E27FC236}">
                    <a16:creationId xmlns:a16="http://schemas.microsoft.com/office/drawing/2014/main" id="{0BD2D767-EA5D-9443-AD4E-54B691DDACCA}"/>
                  </a:ext>
                </a:extLst>
              </p:cNvPr>
              <p:cNvSpPr/>
              <p:nvPr/>
            </p:nvSpPr>
            <p:spPr>
              <a:xfrm>
                <a:off x="27863282" y="13262448"/>
                <a:ext cx="3559931" cy="1216135"/>
              </a:xfrm>
              <a:custGeom>
                <a:avLst/>
                <a:gdLst>
                  <a:gd name="connsiteX0" fmla="*/ 0 w 4193516"/>
                  <a:gd name="connsiteY0" fmla="*/ 121614 h 1216135"/>
                  <a:gd name="connsiteX1" fmla="*/ 121614 w 4193516"/>
                  <a:gd name="connsiteY1" fmla="*/ 0 h 1216135"/>
                  <a:gd name="connsiteX2" fmla="*/ 4071903 w 4193516"/>
                  <a:gd name="connsiteY2" fmla="*/ 0 h 1216135"/>
                  <a:gd name="connsiteX3" fmla="*/ 4193517 w 4193516"/>
                  <a:gd name="connsiteY3" fmla="*/ 121614 h 1216135"/>
                  <a:gd name="connsiteX4" fmla="*/ 4193516 w 4193516"/>
                  <a:gd name="connsiteY4" fmla="*/ 1094522 h 1216135"/>
                  <a:gd name="connsiteX5" fmla="*/ 4071902 w 4193516"/>
                  <a:gd name="connsiteY5" fmla="*/ 1216136 h 1216135"/>
                  <a:gd name="connsiteX6" fmla="*/ 121614 w 4193516"/>
                  <a:gd name="connsiteY6" fmla="*/ 1216135 h 1216135"/>
                  <a:gd name="connsiteX7" fmla="*/ 0 w 4193516"/>
                  <a:gd name="connsiteY7" fmla="*/ 1094521 h 1216135"/>
                  <a:gd name="connsiteX8" fmla="*/ 0 w 4193516"/>
                  <a:gd name="connsiteY8" fmla="*/ 121614 h 121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516" h="1216135">
                    <a:moveTo>
                      <a:pt x="0" y="121614"/>
                    </a:moveTo>
                    <a:cubicBezTo>
                      <a:pt x="0" y="54448"/>
                      <a:pt x="54448" y="0"/>
                      <a:pt x="121614" y="0"/>
                    </a:cubicBezTo>
                    <a:lnTo>
                      <a:pt x="4071903" y="0"/>
                    </a:lnTo>
                    <a:cubicBezTo>
                      <a:pt x="4139069" y="0"/>
                      <a:pt x="4193517" y="54448"/>
                      <a:pt x="4193517" y="121614"/>
                    </a:cubicBezTo>
                    <a:cubicBezTo>
                      <a:pt x="4193517" y="445917"/>
                      <a:pt x="4193516" y="770219"/>
                      <a:pt x="4193516" y="1094522"/>
                    </a:cubicBezTo>
                    <a:cubicBezTo>
                      <a:pt x="4193516" y="1161688"/>
                      <a:pt x="4139068" y="1216136"/>
                      <a:pt x="4071902" y="1216136"/>
                    </a:cubicBezTo>
                    <a:lnTo>
                      <a:pt x="121614" y="1216135"/>
                    </a:lnTo>
                    <a:cubicBezTo>
                      <a:pt x="54448" y="1216135"/>
                      <a:pt x="0" y="1161687"/>
                      <a:pt x="0" y="1094521"/>
                    </a:cubicBezTo>
                    <a:lnTo>
                      <a:pt x="0" y="121614"/>
                    </a:lnTo>
                    <a:close/>
                  </a:path>
                </a:pathLst>
              </a:custGeom>
              <a:noFill/>
              <a:ln>
                <a:solidFill>
                  <a:srgbClr val="C00000"/>
                </a:solidFill>
              </a:ln>
            </p:spPr>
            <p:style>
              <a:lnRef idx="2">
                <a:schemeClr val="accent5"/>
              </a:lnRef>
              <a:fillRef idx="1">
                <a:schemeClr val="lt1"/>
              </a:fillRef>
              <a:effectRef idx="0">
                <a:schemeClr val="accent5"/>
              </a:effectRef>
              <a:fontRef idx="minor">
                <a:schemeClr val="dk1"/>
              </a:fontRef>
            </p:style>
            <p:txBody>
              <a:bodyPr spcFirstLastPara="0" vert="horz" wrap="square" lIns="50859" tIns="50859" rIns="50859" bIns="50859"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"Make sure not to get rid of code when you enter the values"</a:t>
                </a:r>
              </a:p>
            </p:txBody>
          </p:sp>
          <p:sp>
            <p:nvSpPr>
              <p:cNvPr id="33" name="Freeform 32">
                <a:extLst>
                  <a:ext uri="{FF2B5EF4-FFF2-40B4-BE49-F238E27FC236}">
                    <a16:creationId xmlns:a16="http://schemas.microsoft.com/office/drawing/2014/main" id="{18F81316-7CE0-6D4D-84FA-EE8A0A32106C}"/>
                  </a:ext>
                </a:extLst>
              </p:cNvPr>
              <p:cNvSpPr/>
              <p:nvPr/>
            </p:nvSpPr>
            <p:spPr>
              <a:xfrm rot="3144474">
                <a:off x="24530593" y="13918094"/>
                <a:ext cx="781487" cy="1577935"/>
              </a:xfrm>
              <a:custGeom>
                <a:avLst/>
                <a:gdLst>
                  <a:gd name="connsiteX0" fmla="*/ 0 w 833795"/>
                  <a:gd name="connsiteY0" fmla="*/ 65853 h 131707"/>
                  <a:gd name="connsiteX1" fmla="*/ 833795 w 833795"/>
                  <a:gd name="connsiteY1" fmla="*/ 65853 h 131707"/>
                </a:gdLst>
                <a:ahLst/>
                <a:cxnLst>
                  <a:cxn ang="0">
                    <a:pos x="connsiteX0" y="connsiteY0"/>
                  </a:cxn>
                  <a:cxn ang="0">
                    <a:pos x="connsiteX1" y="connsiteY1"/>
                  </a:cxn>
                </a:cxnLst>
                <a:rect l="l" t="t" r="r" b="b"/>
                <a:pathLst>
                  <a:path w="833795" h="131707">
                    <a:moveTo>
                      <a:pt x="0" y="65853"/>
                    </a:moveTo>
                    <a:lnTo>
                      <a:pt x="833795" y="65853"/>
                    </a:lnTo>
                  </a:path>
                </a:pathLst>
              </a:custGeom>
              <a:ln>
                <a:solidFill>
                  <a:srgbClr val="C00000"/>
                </a:solidFill>
                <a:tailEnd type="triangle" w="lg" len="lg"/>
              </a:ln>
            </p:spPr>
            <p:style>
              <a:lnRef idx="2">
                <a:schemeClr val="accent5"/>
              </a:lnRef>
              <a:fillRef idx="1">
                <a:schemeClr val="lt1"/>
              </a:fillRef>
              <a:effectRef idx="0">
                <a:schemeClr val="accent5"/>
              </a:effectRef>
              <a:fontRef idx="minor">
                <a:schemeClr val="dk1"/>
              </a:fontRef>
            </p:style>
            <p:txBody>
              <a:bodyPr spcFirstLastPara="0" vert="horz" wrap="square" lIns="408753" tIns="45008" rIns="408752" bIns="45009" numCol="1" spcCol="1270" anchor="ctr" anchorCtr="0">
                <a:noAutofit/>
              </a:bodyPr>
              <a:lstStyle/>
              <a:p>
                <a:pPr marL="0" lvl="0" indent="0" algn="ctr" defTabSz="1066800">
                  <a:lnSpc>
                    <a:spcPct val="90000"/>
                  </a:lnSpc>
                  <a:spcBef>
                    <a:spcPct val="0"/>
                  </a:spcBef>
                  <a:spcAft>
                    <a:spcPct val="35000"/>
                  </a:spcAft>
                  <a:buNone/>
                </a:pPr>
                <a:endParaRPr lang="en-US" sz="1400" kern="1200" dirty="0">
                  <a:solidFill>
                    <a:schemeClr val="tx1"/>
                  </a:solidFill>
                  <a:latin typeface="Times New Roman" panose="02020603050405020304" pitchFamily="18" charset="0"/>
                  <a:cs typeface="Times New Roman" panose="02020603050405020304" pitchFamily="18" charset="0"/>
                </a:endParaRPr>
              </a:p>
            </p:txBody>
          </p:sp>
          <p:sp>
            <p:nvSpPr>
              <p:cNvPr id="34" name="Freeform 33">
                <a:extLst>
                  <a:ext uri="{FF2B5EF4-FFF2-40B4-BE49-F238E27FC236}">
                    <a16:creationId xmlns:a16="http://schemas.microsoft.com/office/drawing/2014/main" id="{64CF9714-0291-E944-9295-DEF5AE47014D}"/>
                  </a:ext>
                </a:extLst>
              </p:cNvPr>
              <p:cNvSpPr/>
              <p:nvPr/>
            </p:nvSpPr>
            <p:spPr>
              <a:xfrm>
                <a:off x="25292455" y="14729048"/>
                <a:ext cx="2163819" cy="1061446"/>
              </a:xfrm>
              <a:custGeom>
                <a:avLst/>
                <a:gdLst>
                  <a:gd name="connsiteX0" fmla="*/ 0 w 3144614"/>
                  <a:gd name="connsiteY0" fmla="*/ 135629 h 1356286"/>
                  <a:gd name="connsiteX1" fmla="*/ 135629 w 3144614"/>
                  <a:gd name="connsiteY1" fmla="*/ 0 h 1356286"/>
                  <a:gd name="connsiteX2" fmla="*/ 3008985 w 3144614"/>
                  <a:gd name="connsiteY2" fmla="*/ 0 h 1356286"/>
                  <a:gd name="connsiteX3" fmla="*/ 3144614 w 3144614"/>
                  <a:gd name="connsiteY3" fmla="*/ 135629 h 1356286"/>
                  <a:gd name="connsiteX4" fmla="*/ 3144614 w 3144614"/>
                  <a:gd name="connsiteY4" fmla="*/ 1220657 h 1356286"/>
                  <a:gd name="connsiteX5" fmla="*/ 3008985 w 3144614"/>
                  <a:gd name="connsiteY5" fmla="*/ 1356286 h 1356286"/>
                  <a:gd name="connsiteX6" fmla="*/ 135629 w 3144614"/>
                  <a:gd name="connsiteY6" fmla="*/ 1356286 h 1356286"/>
                  <a:gd name="connsiteX7" fmla="*/ 0 w 3144614"/>
                  <a:gd name="connsiteY7" fmla="*/ 1220657 h 1356286"/>
                  <a:gd name="connsiteX8" fmla="*/ 0 w 3144614"/>
                  <a:gd name="connsiteY8" fmla="*/ 135629 h 135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4614" h="1356286">
                    <a:moveTo>
                      <a:pt x="0" y="135629"/>
                    </a:moveTo>
                    <a:cubicBezTo>
                      <a:pt x="0" y="60723"/>
                      <a:pt x="60723" y="0"/>
                      <a:pt x="135629" y="0"/>
                    </a:cubicBezTo>
                    <a:lnTo>
                      <a:pt x="3008985" y="0"/>
                    </a:lnTo>
                    <a:cubicBezTo>
                      <a:pt x="3083891" y="0"/>
                      <a:pt x="3144614" y="60723"/>
                      <a:pt x="3144614" y="135629"/>
                    </a:cubicBezTo>
                    <a:lnTo>
                      <a:pt x="3144614" y="1220657"/>
                    </a:lnTo>
                    <a:cubicBezTo>
                      <a:pt x="3144614" y="1295563"/>
                      <a:pt x="3083891" y="1356286"/>
                      <a:pt x="3008985" y="1356286"/>
                    </a:cubicBezTo>
                    <a:lnTo>
                      <a:pt x="135629" y="1356286"/>
                    </a:lnTo>
                    <a:cubicBezTo>
                      <a:pt x="60723" y="1356286"/>
                      <a:pt x="0" y="1295563"/>
                      <a:pt x="0" y="1220657"/>
                    </a:cubicBezTo>
                    <a:lnTo>
                      <a:pt x="0" y="135629"/>
                    </a:lnTo>
                    <a:close/>
                  </a:path>
                </a:pathLst>
              </a:custGeom>
              <a:noFill/>
              <a:ln>
                <a:solidFill>
                  <a:srgbClr val="C00000"/>
                </a:solidFill>
              </a:ln>
            </p:spPr>
            <p:style>
              <a:lnRef idx="2">
                <a:schemeClr val="accent5"/>
              </a:lnRef>
              <a:fillRef idx="1">
                <a:schemeClr val="lt1"/>
              </a:fillRef>
              <a:effectRef idx="0">
                <a:schemeClr val="accent5"/>
              </a:effectRef>
              <a:fontRef idx="minor">
                <a:schemeClr val="dk1"/>
              </a:fontRef>
            </p:style>
            <p:txBody>
              <a:bodyPr spcFirstLastPara="0" vert="horz" wrap="square" lIns="54964" tIns="54964" rIns="54964" bIns="54964"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Incorrect conversion</a:t>
                </a:r>
              </a:p>
            </p:txBody>
          </p:sp>
          <p:sp>
            <p:nvSpPr>
              <p:cNvPr id="35" name="Freeform 34">
                <a:extLst>
                  <a:ext uri="{FF2B5EF4-FFF2-40B4-BE49-F238E27FC236}">
                    <a16:creationId xmlns:a16="http://schemas.microsoft.com/office/drawing/2014/main" id="{721B6849-C194-884F-B37A-033A6A3E9A00}"/>
                  </a:ext>
                </a:extLst>
              </p:cNvPr>
              <p:cNvSpPr/>
              <p:nvPr/>
            </p:nvSpPr>
            <p:spPr>
              <a:xfrm>
                <a:off x="27456274" y="15359624"/>
                <a:ext cx="979602" cy="104090"/>
              </a:xfrm>
              <a:custGeom>
                <a:avLst/>
                <a:gdLst>
                  <a:gd name="connsiteX0" fmla="*/ 0 w 446384"/>
                  <a:gd name="connsiteY0" fmla="*/ 65853 h 131707"/>
                  <a:gd name="connsiteX1" fmla="*/ 446384 w 446384"/>
                  <a:gd name="connsiteY1" fmla="*/ 65853 h 131707"/>
                </a:gdLst>
                <a:ahLst/>
                <a:cxnLst>
                  <a:cxn ang="0">
                    <a:pos x="connsiteX0" y="connsiteY0"/>
                  </a:cxn>
                  <a:cxn ang="0">
                    <a:pos x="connsiteX1" y="connsiteY1"/>
                  </a:cxn>
                </a:cxnLst>
                <a:rect l="l" t="t" r="r" b="b"/>
                <a:pathLst>
                  <a:path w="446384" h="131707">
                    <a:moveTo>
                      <a:pt x="0" y="65853"/>
                    </a:moveTo>
                    <a:lnTo>
                      <a:pt x="446384" y="65853"/>
                    </a:lnTo>
                  </a:path>
                </a:pathLst>
              </a:custGeom>
              <a:ln>
                <a:solidFill>
                  <a:srgbClr val="C00000"/>
                </a:solidFill>
                <a:tailEnd type="triangle" w="lg" len="lg"/>
              </a:ln>
            </p:spPr>
            <p:style>
              <a:lnRef idx="2">
                <a:schemeClr val="accent5"/>
              </a:lnRef>
              <a:fillRef idx="1">
                <a:schemeClr val="lt1"/>
              </a:fillRef>
              <a:effectRef idx="0">
                <a:schemeClr val="accent5"/>
              </a:effectRef>
              <a:fontRef idx="minor">
                <a:schemeClr val="dk1"/>
              </a:fontRef>
            </p:style>
            <p:txBody>
              <a:bodyPr spcFirstLastPara="0" vert="horz" wrap="square" lIns="224733" tIns="54693" rIns="224731" bIns="54694" numCol="1" spcCol="1270" anchor="ctr" anchorCtr="0">
                <a:noAutofit/>
              </a:bodyPr>
              <a:lstStyle/>
              <a:p>
                <a:pPr marL="0" lvl="0" indent="0" algn="ctr" defTabSz="1066800">
                  <a:lnSpc>
                    <a:spcPct val="90000"/>
                  </a:lnSpc>
                  <a:spcBef>
                    <a:spcPct val="0"/>
                  </a:spcBef>
                  <a:spcAft>
                    <a:spcPct val="35000"/>
                  </a:spcAft>
                  <a:buNone/>
                </a:pPr>
                <a:endParaRPr lang="en-US" sz="1400" kern="1200">
                  <a:solidFill>
                    <a:schemeClr val="tx1"/>
                  </a:solidFill>
                  <a:latin typeface="Times New Roman" panose="02020603050405020304" pitchFamily="18" charset="0"/>
                  <a:cs typeface="Times New Roman" panose="02020603050405020304" pitchFamily="18" charset="0"/>
                </a:endParaRPr>
              </a:p>
            </p:txBody>
          </p:sp>
          <p:sp>
            <p:nvSpPr>
              <p:cNvPr id="36" name="Freeform 35">
                <a:extLst>
                  <a:ext uri="{FF2B5EF4-FFF2-40B4-BE49-F238E27FC236}">
                    <a16:creationId xmlns:a16="http://schemas.microsoft.com/office/drawing/2014/main" id="{6AE70708-3F25-D640-8DEF-7D7D5659B383}"/>
                  </a:ext>
                </a:extLst>
              </p:cNvPr>
              <p:cNvSpPr/>
              <p:nvPr/>
            </p:nvSpPr>
            <p:spPr>
              <a:xfrm>
                <a:off x="28435126" y="14900015"/>
                <a:ext cx="3350384" cy="1087500"/>
              </a:xfrm>
              <a:custGeom>
                <a:avLst/>
                <a:gdLst>
                  <a:gd name="connsiteX0" fmla="*/ 0 w 3350793"/>
                  <a:gd name="connsiteY0" fmla="*/ 108750 h 1087500"/>
                  <a:gd name="connsiteX1" fmla="*/ 108750 w 3350793"/>
                  <a:gd name="connsiteY1" fmla="*/ 0 h 1087500"/>
                  <a:gd name="connsiteX2" fmla="*/ 3242043 w 3350793"/>
                  <a:gd name="connsiteY2" fmla="*/ 0 h 1087500"/>
                  <a:gd name="connsiteX3" fmla="*/ 3350793 w 3350793"/>
                  <a:gd name="connsiteY3" fmla="*/ 108750 h 1087500"/>
                  <a:gd name="connsiteX4" fmla="*/ 3350793 w 3350793"/>
                  <a:gd name="connsiteY4" fmla="*/ 978750 h 1087500"/>
                  <a:gd name="connsiteX5" fmla="*/ 3242043 w 3350793"/>
                  <a:gd name="connsiteY5" fmla="*/ 1087500 h 1087500"/>
                  <a:gd name="connsiteX6" fmla="*/ 108750 w 3350793"/>
                  <a:gd name="connsiteY6" fmla="*/ 1087500 h 1087500"/>
                  <a:gd name="connsiteX7" fmla="*/ 0 w 3350793"/>
                  <a:gd name="connsiteY7" fmla="*/ 978750 h 1087500"/>
                  <a:gd name="connsiteX8" fmla="*/ 0 w 3350793"/>
                  <a:gd name="connsiteY8" fmla="*/ 108750 h 10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0793" h="1087500">
                    <a:moveTo>
                      <a:pt x="0" y="108750"/>
                    </a:moveTo>
                    <a:cubicBezTo>
                      <a:pt x="0" y="48689"/>
                      <a:pt x="48689" y="0"/>
                      <a:pt x="108750" y="0"/>
                    </a:cubicBezTo>
                    <a:lnTo>
                      <a:pt x="3242043" y="0"/>
                    </a:lnTo>
                    <a:cubicBezTo>
                      <a:pt x="3302104" y="0"/>
                      <a:pt x="3350793" y="48689"/>
                      <a:pt x="3350793" y="108750"/>
                    </a:cubicBezTo>
                    <a:lnTo>
                      <a:pt x="3350793" y="978750"/>
                    </a:lnTo>
                    <a:cubicBezTo>
                      <a:pt x="3350793" y="1038811"/>
                      <a:pt x="3302104" y="1087500"/>
                      <a:pt x="3242043" y="1087500"/>
                    </a:cubicBezTo>
                    <a:lnTo>
                      <a:pt x="108750" y="1087500"/>
                    </a:lnTo>
                    <a:cubicBezTo>
                      <a:pt x="48689" y="1087500"/>
                      <a:pt x="0" y="1038811"/>
                      <a:pt x="0" y="978750"/>
                    </a:cubicBezTo>
                    <a:lnTo>
                      <a:pt x="0" y="108750"/>
                    </a:lnTo>
                    <a:close/>
                  </a:path>
                </a:pathLst>
              </a:custGeom>
              <a:noFill/>
              <a:ln>
                <a:solidFill>
                  <a:srgbClr val="C00000"/>
                </a:solidFill>
              </a:ln>
            </p:spPr>
            <p:style>
              <a:lnRef idx="2">
                <a:schemeClr val="accent5"/>
              </a:lnRef>
              <a:fillRef idx="1">
                <a:schemeClr val="lt1"/>
              </a:fillRef>
              <a:effectRef idx="0">
                <a:schemeClr val="accent5"/>
              </a:effectRef>
              <a:fontRef idx="minor">
                <a:schemeClr val="dk1"/>
              </a:fontRef>
            </p:style>
            <p:txBody>
              <a:bodyPr spcFirstLastPara="0" vert="horz" wrap="square" lIns="47092" tIns="47092" rIns="47092" bIns="47092"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"Try again, make sure output is equal to the starting value"</a:t>
                </a:r>
              </a:p>
            </p:txBody>
          </p:sp>
          <p:sp>
            <p:nvSpPr>
              <p:cNvPr id="37" name="Freeform 36">
                <a:extLst>
                  <a:ext uri="{FF2B5EF4-FFF2-40B4-BE49-F238E27FC236}">
                    <a16:creationId xmlns:a16="http://schemas.microsoft.com/office/drawing/2014/main" id="{6B29645B-B21C-7342-BB69-C775AB8F212F}"/>
                  </a:ext>
                </a:extLst>
              </p:cNvPr>
              <p:cNvSpPr/>
              <p:nvPr/>
            </p:nvSpPr>
            <p:spPr>
              <a:xfrm rot="18818722">
                <a:off x="20590079" y="12967353"/>
                <a:ext cx="1163092" cy="161464"/>
              </a:xfrm>
              <a:custGeom>
                <a:avLst/>
                <a:gdLst>
                  <a:gd name="connsiteX0" fmla="*/ 0 w 1185515"/>
                  <a:gd name="connsiteY0" fmla="*/ 65853 h 131707"/>
                  <a:gd name="connsiteX1" fmla="*/ 1185515 w 1185515"/>
                  <a:gd name="connsiteY1" fmla="*/ 65853 h 131707"/>
                </a:gdLst>
                <a:ahLst/>
                <a:cxnLst>
                  <a:cxn ang="0">
                    <a:pos x="connsiteX0" y="connsiteY0"/>
                  </a:cxn>
                  <a:cxn ang="0">
                    <a:pos x="connsiteX1" y="connsiteY1"/>
                  </a:cxn>
                </a:cxnLst>
                <a:rect l="l" t="t" r="r" b="b"/>
                <a:pathLst>
                  <a:path w="1185515" h="131707">
                    <a:moveTo>
                      <a:pt x="0" y="65853"/>
                    </a:moveTo>
                    <a:lnTo>
                      <a:pt x="1185515" y="65853"/>
                    </a:lnTo>
                  </a:path>
                </a:pathLst>
              </a:custGeom>
              <a:ln>
                <a:tailEnd type="triangle" w="lg" len="lg"/>
              </a:ln>
            </p:spPr>
            <p:style>
              <a:lnRef idx="2">
                <a:schemeClr val="accent3"/>
              </a:lnRef>
              <a:fillRef idx="1">
                <a:schemeClr val="lt1"/>
              </a:fillRef>
              <a:effectRef idx="0">
                <a:schemeClr val="accent3"/>
              </a:effectRef>
              <a:fontRef idx="minor">
                <a:schemeClr val="dk1"/>
              </a:fontRef>
            </p:style>
            <p:txBody>
              <a:bodyPr spcFirstLastPara="0" vert="horz" wrap="square" lIns="575818" tIns="36215" rIns="575821" bIns="36216" numCol="1" spcCol="1270" anchor="ctr" anchorCtr="0">
                <a:noAutofit/>
              </a:bodyPr>
              <a:lstStyle/>
              <a:p>
                <a:pPr marL="0" lvl="0" indent="0" algn="ctr" defTabSz="1066800">
                  <a:lnSpc>
                    <a:spcPct val="90000"/>
                  </a:lnSpc>
                  <a:spcBef>
                    <a:spcPct val="0"/>
                  </a:spcBef>
                  <a:spcAft>
                    <a:spcPct val="35000"/>
                  </a:spcAft>
                  <a:buNone/>
                </a:pPr>
                <a:endParaRPr lang="en-US" sz="1400" kern="1200">
                  <a:solidFill>
                    <a:schemeClr val="tx1"/>
                  </a:solidFill>
                  <a:latin typeface="Times New Roman" panose="02020603050405020304" pitchFamily="18" charset="0"/>
                  <a:cs typeface="Times New Roman" panose="02020603050405020304" pitchFamily="18" charset="0"/>
                </a:endParaRPr>
              </a:p>
            </p:txBody>
          </p:sp>
          <p:sp>
            <p:nvSpPr>
              <p:cNvPr id="38" name="Freeform 37">
                <a:extLst>
                  <a:ext uri="{FF2B5EF4-FFF2-40B4-BE49-F238E27FC236}">
                    <a16:creationId xmlns:a16="http://schemas.microsoft.com/office/drawing/2014/main" id="{AC08C62D-7460-8B43-819E-B0143296D068}"/>
                  </a:ext>
                </a:extLst>
              </p:cNvPr>
              <p:cNvSpPr/>
              <p:nvPr/>
            </p:nvSpPr>
            <p:spPr>
              <a:xfrm>
                <a:off x="21693670" y="12014280"/>
                <a:ext cx="2957226" cy="987555"/>
              </a:xfrm>
              <a:custGeom>
                <a:avLst/>
                <a:gdLst>
                  <a:gd name="connsiteX0" fmla="*/ 0 w 3046759"/>
                  <a:gd name="connsiteY0" fmla="*/ 123351 h 1233514"/>
                  <a:gd name="connsiteX1" fmla="*/ 123351 w 3046759"/>
                  <a:gd name="connsiteY1" fmla="*/ 0 h 1233514"/>
                  <a:gd name="connsiteX2" fmla="*/ 2923408 w 3046759"/>
                  <a:gd name="connsiteY2" fmla="*/ 0 h 1233514"/>
                  <a:gd name="connsiteX3" fmla="*/ 3046759 w 3046759"/>
                  <a:gd name="connsiteY3" fmla="*/ 123351 h 1233514"/>
                  <a:gd name="connsiteX4" fmla="*/ 3046759 w 3046759"/>
                  <a:gd name="connsiteY4" fmla="*/ 1110163 h 1233514"/>
                  <a:gd name="connsiteX5" fmla="*/ 2923408 w 3046759"/>
                  <a:gd name="connsiteY5" fmla="*/ 1233514 h 1233514"/>
                  <a:gd name="connsiteX6" fmla="*/ 123351 w 3046759"/>
                  <a:gd name="connsiteY6" fmla="*/ 1233514 h 1233514"/>
                  <a:gd name="connsiteX7" fmla="*/ 0 w 3046759"/>
                  <a:gd name="connsiteY7" fmla="*/ 1110163 h 1233514"/>
                  <a:gd name="connsiteX8" fmla="*/ 0 w 3046759"/>
                  <a:gd name="connsiteY8" fmla="*/ 123351 h 123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6759" h="1233514">
                    <a:moveTo>
                      <a:pt x="0" y="123351"/>
                    </a:moveTo>
                    <a:cubicBezTo>
                      <a:pt x="0" y="55226"/>
                      <a:pt x="55226" y="0"/>
                      <a:pt x="123351" y="0"/>
                    </a:cubicBezTo>
                    <a:lnTo>
                      <a:pt x="2923408" y="0"/>
                    </a:lnTo>
                    <a:cubicBezTo>
                      <a:pt x="2991533" y="0"/>
                      <a:pt x="3046759" y="55226"/>
                      <a:pt x="3046759" y="123351"/>
                    </a:cubicBezTo>
                    <a:lnTo>
                      <a:pt x="3046759" y="1110163"/>
                    </a:lnTo>
                    <a:cubicBezTo>
                      <a:pt x="3046759" y="1178288"/>
                      <a:pt x="2991533" y="1233514"/>
                      <a:pt x="2923408" y="1233514"/>
                    </a:cubicBezTo>
                    <a:lnTo>
                      <a:pt x="123351" y="1233514"/>
                    </a:lnTo>
                    <a:cubicBezTo>
                      <a:pt x="55226" y="1233514"/>
                      <a:pt x="0" y="1178288"/>
                      <a:pt x="0" y="1110163"/>
                    </a:cubicBezTo>
                    <a:lnTo>
                      <a:pt x="0" y="123351"/>
                    </a:lnTo>
                    <a:close/>
                  </a:path>
                </a:pathLst>
              </a:custGeom>
              <a:noFill/>
              <a:ln>
                <a:solidFill>
                  <a:srgbClr val="92D050"/>
                </a:solidFill>
              </a:ln>
            </p:spPr>
            <p:style>
              <a:lnRef idx="2">
                <a:schemeClr val="accent2"/>
              </a:lnRef>
              <a:fillRef idx="1">
                <a:schemeClr val="lt1"/>
              </a:fillRef>
              <a:effectRef idx="0">
                <a:schemeClr val="accent2"/>
              </a:effectRef>
              <a:fontRef idx="minor">
                <a:schemeClr val="dk1"/>
              </a:fontRef>
            </p:style>
            <p:txBody>
              <a:bodyPr spcFirstLastPara="0" vert="horz" wrap="square" lIns="51368" tIns="51368" rIns="51368" bIns="51368"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Correct Answer</a:t>
                </a:r>
              </a:p>
            </p:txBody>
          </p:sp>
          <p:sp>
            <p:nvSpPr>
              <p:cNvPr id="39" name="Freeform 38">
                <a:extLst>
                  <a:ext uri="{FF2B5EF4-FFF2-40B4-BE49-F238E27FC236}">
                    <a16:creationId xmlns:a16="http://schemas.microsoft.com/office/drawing/2014/main" id="{85095B6D-8F7D-5741-B315-9DFDFCA495E7}"/>
                  </a:ext>
                </a:extLst>
              </p:cNvPr>
              <p:cNvSpPr/>
              <p:nvPr/>
            </p:nvSpPr>
            <p:spPr>
              <a:xfrm>
                <a:off x="24650895" y="12223301"/>
                <a:ext cx="3329124" cy="499327"/>
              </a:xfrm>
              <a:custGeom>
                <a:avLst/>
                <a:gdLst>
                  <a:gd name="connsiteX0" fmla="*/ 0 w 3334802"/>
                  <a:gd name="connsiteY0" fmla="*/ 65853 h 131707"/>
                  <a:gd name="connsiteX1" fmla="*/ 3334802 w 3334802"/>
                  <a:gd name="connsiteY1" fmla="*/ 65853 h 131707"/>
                </a:gdLst>
                <a:ahLst/>
                <a:cxnLst>
                  <a:cxn ang="0">
                    <a:pos x="connsiteX0" y="connsiteY0"/>
                  </a:cxn>
                  <a:cxn ang="0">
                    <a:pos x="connsiteX1" y="connsiteY1"/>
                  </a:cxn>
                </a:cxnLst>
                <a:rect l="l" t="t" r="r" b="b"/>
                <a:pathLst>
                  <a:path w="3334802" h="131707">
                    <a:moveTo>
                      <a:pt x="0" y="65853"/>
                    </a:moveTo>
                    <a:lnTo>
                      <a:pt x="3334802" y="65853"/>
                    </a:lnTo>
                  </a:path>
                </a:pathLst>
              </a:custGeom>
              <a:ln>
                <a:solidFill>
                  <a:srgbClr val="92D050"/>
                </a:solidFill>
                <a:tailEnd type="triangle" w="lg" len="lg"/>
              </a:ln>
            </p:spPr>
            <p:style>
              <a:lnRef idx="2">
                <a:schemeClr val="accent2"/>
              </a:lnRef>
              <a:fillRef idx="1">
                <a:schemeClr val="lt1"/>
              </a:fillRef>
              <a:effectRef idx="0">
                <a:schemeClr val="accent2"/>
              </a:effectRef>
              <a:fontRef idx="minor">
                <a:schemeClr val="dk1"/>
              </a:fontRef>
            </p:style>
            <p:txBody>
              <a:bodyPr spcFirstLastPara="0" vert="horz" wrap="square" lIns="1596730" tIns="-17517" rIns="1596731" bIns="-17516" numCol="1" spcCol="1270" anchor="ctr" anchorCtr="0">
                <a:noAutofit/>
              </a:bodyPr>
              <a:lstStyle/>
              <a:p>
                <a:pPr marL="0" lvl="0" indent="0" algn="ctr" defTabSz="1066800">
                  <a:lnSpc>
                    <a:spcPct val="90000"/>
                  </a:lnSpc>
                  <a:spcBef>
                    <a:spcPct val="0"/>
                  </a:spcBef>
                  <a:spcAft>
                    <a:spcPct val="35000"/>
                  </a:spcAft>
                  <a:buNone/>
                </a:pPr>
                <a:endParaRPr lang="en-US" sz="1400" kern="1200">
                  <a:solidFill>
                    <a:schemeClr val="tx1"/>
                  </a:solidFill>
                  <a:latin typeface="Times New Roman" panose="02020603050405020304" pitchFamily="18" charset="0"/>
                  <a:cs typeface="Times New Roman" panose="02020603050405020304" pitchFamily="18" charset="0"/>
                </a:endParaRPr>
              </a:p>
            </p:txBody>
          </p:sp>
          <p:sp>
            <p:nvSpPr>
              <p:cNvPr id="40" name="Freeform 39">
                <a:extLst>
                  <a:ext uri="{FF2B5EF4-FFF2-40B4-BE49-F238E27FC236}">
                    <a16:creationId xmlns:a16="http://schemas.microsoft.com/office/drawing/2014/main" id="{15E9D80A-0B01-8140-839B-011979849093}"/>
                  </a:ext>
                </a:extLst>
              </p:cNvPr>
              <p:cNvSpPr/>
              <p:nvPr/>
            </p:nvSpPr>
            <p:spPr>
              <a:xfrm flipH="1">
                <a:off x="27980019" y="11996297"/>
                <a:ext cx="2436545" cy="794380"/>
              </a:xfrm>
              <a:custGeom>
                <a:avLst/>
                <a:gdLst>
                  <a:gd name="connsiteX0" fmla="*/ 0 w 1854773"/>
                  <a:gd name="connsiteY0" fmla="*/ 56912 h 569121"/>
                  <a:gd name="connsiteX1" fmla="*/ 56912 w 1854773"/>
                  <a:gd name="connsiteY1" fmla="*/ 0 h 569121"/>
                  <a:gd name="connsiteX2" fmla="*/ 1797861 w 1854773"/>
                  <a:gd name="connsiteY2" fmla="*/ 0 h 569121"/>
                  <a:gd name="connsiteX3" fmla="*/ 1854773 w 1854773"/>
                  <a:gd name="connsiteY3" fmla="*/ 56912 h 569121"/>
                  <a:gd name="connsiteX4" fmla="*/ 1854773 w 1854773"/>
                  <a:gd name="connsiteY4" fmla="*/ 512209 h 569121"/>
                  <a:gd name="connsiteX5" fmla="*/ 1797861 w 1854773"/>
                  <a:gd name="connsiteY5" fmla="*/ 569121 h 569121"/>
                  <a:gd name="connsiteX6" fmla="*/ 56912 w 1854773"/>
                  <a:gd name="connsiteY6" fmla="*/ 569121 h 569121"/>
                  <a:gd name="connsiteX7" fmla="*/ 0 w 1854773"/>
                  <a:gd name="connsiteY7" fmla="*/ 512209 h 569121"/>
                  <a:gd name="connsiteX8" fmla="*/ 0 w 1854773"/>
                  <a:gd name="connsiteY8" fmla="*/ 56912 h 56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773" h="569121">
                    <a:moveTo>
                      <a:pt x="1854773" y="56913"/>
                    </a:moveTo>
                    <a:cubicBezTo>
                      <a:pt x="1854773" y="25481"/>
                      <a:pt x="1829293" y="1"/>
                      <a:pt x="1797861" y="1"/>
                    </a:cubicBezTo>
                    <a:lnTo>
                      <a:pt x="56912" y="1"/>
                    </a:lnTo>
                    <a:cubicBezTo>
                      <a:pt x="25480" y="1"/>
                      <a:pt x="0" y="25481"/>
                      <a:pt x="0" y="56913"/>
                    </a:cubicBezTo>
                    <a:lnTo>
                      <a:pt x="0" y="512208"/>
                    </a:lnTo>
                    <a:cubicBezTo>
                      <a:pt x="0" y="543640"/>
                      <a:pt x="25480" y="569120"/>
                      <a:pt x="56912" y="569120"/>
                    </a:cubicBezTo>
                    <a:lnTo>
                      <a:pt x="1797861" y="569120"/>
                    </a:lnTo>
                    <a:cubicBezTo>
                      <a:pt x="1829293" y="569120"/>
                      <a:pt x="1854773" y="543640"/>
                      <a:pt x="1854773" y="512208"/>
                    </a:cubicBezTo>
                    <a:lnTo>
                      <a:pt x="1854773" y="56913"/>
                    </a:lnTo>
                    <a:close/>
                  </a:path>
                </a:pathLst>
              </a:custGeom>
              <a:noFill/>
              <a:ln>
                <a:solidFill>
                  <a:srgbClr val="92D050"/>
                </a:solidFill>
              </a:ln>
            </p:spPr>
            <p:style>
              <a:lnRef idx="2">
                <a:schemeClr val="accent2"/>
              </a:lnRef>
              <a:fillRef idx="1">
                <a:schemeClr val="lt1"/>
              </a:fillRef>
              <a:effectRef idx="0">
                <a:schemeClr val="accent2"/>
              </a:effectRef>
              <a:fontRef idx="minor">
                <a:schemeClr val="dk1"/>
              </a:fontRef>
            </p:style>
            <p:txBody>
              <a:bodyPr spcFirstLastPara="0" vert="horz" wrap="square" lIns="31909" tIns="31910" rIns="31909" bIns="31909"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“Great Job!”</a:t>
                </a:r>
              </a:p>
            </p:txBody>
          </p:sp>
        </p:grpSp>
        <p:sp>
          <p:nvSpPr>
            <p:cNvPr id="25" name="Rounded Rectangle 24">
              <a:extLst>
                <a:ext uri="{FF2B5EF4-FFF2-40B4-BE49-F238E27FC236}">
                  <a16:creationId xmlns:a16="http://schemas.microsoft.com/office/drawing/2014/main" id="{061679FE-A1B1-6C40-915E-5230E18043D1}"/>
                </a:ext>
              </a:extLst>
            </p:cNvPr>
            <p:cNvSpPr/>
            <p:nvPr/>
          </p:nvSpPr>
          <p:spPr>
            <a:xfrm>
              <a:off x="16372000" y="11708707"/>
              <a:ext cx="14010070" cy="500170"/>
            </a:xfrm>
            <a:prstGeom prst="roundRect">
              <a:avLst/>
            </a:prstGeom>
            <a:noFill/>
            <a:ln w="3175">
              <a:no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latin typeface="Calibri" panose="020F0502020204030204" pitchFamily="34" charset="0"/>
                  <a:cs typeface="Calibri" panose="020F0502020204030204" pitchFamily="34" charset="0"/>
                </a:rPr>
                <a:t>Automatic</a:t>
              </a:r>
              <a:r>
                <a:rPr lang="en-US" sz="2000" dirty="0">
                  <a:solidFill>
                    <a:schemeClr val="bg1"/>
                  </a:solidFill>
                  <a:latin typeface="Calibri" panose="020F0502020204030204" pitchFamily="34" charset="0"/>
                  <a:cs typeface="Calibri" panose="020F0502020204030204" pitchFamily="34" charset="0"/>
                </a:rPr>
                <a:t> </a:t>
              </a:r>
              <a:r>
                <a:rPr lang="en-US" sz="2000" dirty="0">
                  <a:solidFill>
                    <a:schemeClr val="tx1"/>
                  </a:solidFill>
                  <a:latin typeface="Calibri" panose="020F0502020204030204" pitchFamily="34" charset="0"/>
                  <a:cs typeface="Calibri" panose="020F0502020204030204" pitchFamily="34" charset="0"/>
                </a:rPr>
                <a:t>Feedback</a:t>
              </a:r>
              <a:r>
                <a:rPr lang="en-US" sz="2000" dirty="0">
                  <a:solidFill>
                    <a:schemeClr val="bg1"/>
                  </a:solidFill>
                  <a:latin typeface="Calibri" panose="020F0502020204030204" pitchFamily="34" charset="0"/>
                  <a:cs typeface="Calibri" panose="020F0502020204030204" pitchFamily="34" charset="0"/>
                </a:rPr>
                <a:t> </a:t>
              </a:r>
              <a:r>
                <a:rPr lang="en-US" sz="2000" dirty="0">
                  <a:solidFill>
                    <a:schemeClr val="tx1"/>
                  </a:solidFill>
                  <a:latin typeface="Calibri" panose="020F0502020204030204" pitchFamily="34" charset="0"/>
                  <a:cs typeface="Calibri" panose="020F0502020204030204" pitchFamily="34" charset="0"/>
                </a:rPr>
                <a:t>Process:</a:t>
              </a:r>
            </a:p>
          </p:txBody>
        </p:sp>
      </p:grpSp>
      <p:grpSp>
        <p:nvGrpSpPr>
          <p:cNvPr id="41" name="Group 40">
            <a:extLst>
              <a:ext uri="{FF2B5EF4-FFF2-40B4-BE49-F238E27FC236}">
                <a16:creationId xmlns:a16="http://schemas.microsoft.com/office/drawing/2014/main" id="{21626665-42A9-CE4E-96E7-92AE54CB9693}"/>
              </a:ext>
            </a:extLst>
          </p:cNvPr>
          <p:cNvGrpSpPr/>
          <p:nvPr/>
        </p:nvGrpSpPr>
        <p:grpSpPr>
          <a:xfrm>
            <a:off x="4526157" y="1735918"/>
            <a:ext cx="7182271" cy="2110867"/>
            <a:chOff x="4356033" y="1793664"/>
            <a:chExt cx="7182271" cy="2110867"/>
          </a:xfrm>
        </p:grpSpPr>
        <p:sp>
          <p:nvSpPr>
            <p:cNvPr id="42" name="Rounded Rectangle 41">
              <a:extLst>
                <a:ext uri="{FF2B5EF4-FFF2-40B4-BE49-F238E27FC236}">
                  <a16:creationId xmlns:a16="http://schemas.microsoft.com/office/drawing/2014/main" id="{573E625B-AFDB-064F-AA5C-4A631504C580}"/>
                </a:ext>
              </a:extLst>
            </p:cNvPr>
            <p:cNvSpPr/>
            <p:nvPr/>
          </p:nvSpPr>
          <p:spPr>
            <a:xfrm>
              <a:off x="4696608" y="1793664"/>
              <a:ext cx="3162606" cy="320612"/>
            </a:xfrm>
            <a:prstGeom prst="roundRect">
              <a:avLst/>
            </a:prstGeom>
            <a:noFill/>
            <a:ln w="3175">
              <a:no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latin typeface="Calibri" panose="020F0502020204030204" pitchFamily="34" charset="0"/>
                  <a:cs typeface="Calibri" panose="020F0502020204030204" pitchFamily="34" charset="0"/>
                </a:rPr>
                <a:t>Exercise Example:</a:t>
              </a:r>
            </a:p>
          </p:txBody>
        </p:sp>
        <p:sp>
          <p:nvSpPr>
            <p:cNvPr id="43" name="Rectangle 42">
              <a:extLst>
                <a:ext uri="{FF2B5EF4-FFF2-40B4-BE49-F238E27FC236}">
                  <a16:creationId xmlns:a16="http://schemas.microsoft.com/office/drawing/2014/main" id="{5D28ADC3-8169-8544-B02F-44A3208FA99F}"/>
                </a:ext>
              </a:extLst>
            </p:cNvPr>
            <p:cNvSpPr/>
            <p:nvPr/>
          </p:nvSpPr>
          <p:spPr>
            <a:xfrm>
              <a:off x="4356033" y="2273315"/>
              <a:ext cx="2946613" cy="1631216"/>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Store .0345 in scientific notation. Replace the blanks with the answer in the code chunk. </a:t>
              </a:r>
              <a:endParaRPr lang="en-US" sz="1600" b="0" dirty="0">
                <a:effectLst/>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 scientific &lt;- 2.345*10^{-2})</a:t>
              </a:r>
              <a:endParaRPr lang="en-US" sz="1600" b="0" dirty="0">
                <a:effectLst/>
                <a:latin typeface="Times New Roman" panose="02020603050405020304" pitchFamily="18" charset="0"/>
                <a:cs typeface="Times New Roman" panose="02020603050405020304" pitchFamily="18" charset="0"/>
              </a:endParaRPr>
            </a:p>
            <a:p>
              <a:br>
                <a:rPr lang="en-US" dirty="0"/>
              </a:br>
              <a:endParaRPr lang="en-US" dirty="0"/>
            </a:p>
          </p:txBody>
        </p:sp>
        <p:pic>
          <p:nvPicPr>
            <p:cNvPr id="44" name="Picture 4" descr="https://lh3.googleusercontent.com/CsFs0yAdnsIGAS9VIAe7kV1nziYR5x2g2WMNKUnK_pNP0i9q84B0AziIFt9YaQt8zYh0hqlwqx5YOJlJ-MKftifeSDlI-4wNdADXjTCQUpqPSQ9jKn4vipnyiGWD9JNjCuVDIP7IWas">
              <a:extLst>
                <a:ext uri="{FF2B5EF4-FFF2-40B4-BE49-F238E27FC236}">
                  <a16:creationId xmlns:a16="http://schemas.microsoft.com/office/drawing/2014/main" id="{75EAE5FC-7EC7-CD45-B447-4EFDAAE0C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646" y="2314180"/>
              <a:ext cx="4235658" cy="1009652"/>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Recorded Sound" descr="Recorded Sound">
            <a:hlinkClick r:id="" action="ppaction://media"/>
            <a:extLst>
              <a:ext uri="{FF2B5EF4-FFF2-40B4-BE49-F238E27FC236}">
                <a16:creationId xmlns:a16="http://schemas.microsoft.com/office/drawing/2014/main" id="{D68DEE04-F8CF-9646-BFFD-17FEC9E132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45068" y="731456"/>
            <a:ext cx="813816" cy="813816"/>
          </a:xfrm>
          <a:prstGeom prst="rect">
            <a:avLst/>
          </a:prstGeom>
          <a:ln>
            <a:noFill/>
          </a:ln>
        </p:spPr>
      </p:pic>
      <p:pic>
        <p:nvPicPr>
          <p:cNvPr id="45" name="Picture 44">
            <a:extLst>
              <a:ext uri="{FF2B5EF4-FFF2-40B4-BE49-F238E27FC236}">
                <a16:creationId xmlns:a16="http://schemas.microsoft.com/office/drawing/2014/main" id="{BE0F4959-EA9B-164E-B478-E5FE4D5904C2}"/>
              </a:ext>
            </a:extLst>
          </p:cNvPr>
          <p:cNvPicPr>
            <a:picLocks noChangeAspect="1"/>
          </p:cNvPicPr>
          <p:nvPr/>
        </p:nvPicPr>
        <p:blipFill>
          <a:blip r:embed="rId7"/>
          <a:stretch>
            <a:fillRect/>
          </a:stretch>
        </p:blipFill>
        <p:spPr>
          <a:xfrm>
            <a:off x="10399165" y="562851"/>
            <a:ext cx="1123856" cy="1123856"/>
          </a:xfrm>
          <a:prstGeom prst="rect">
            <a:avLst/>
          </a:prstGeom>
        </p:spPr>
      </p:pic>
    </p:spTree>
    <p:extLst>
      <p:ext uri="{BB962C8B-B14F-4D97-AF65-F5344CB8AC3E}">
        <p14:creationId xmlns:p14="http://schemas.microsoft.com/office/powerpoint/2010/main" val="1695405400"/>
      </p:ext>
    </p:extLst>
  </p:cSld>
  <p:clrMapOvr>
    <a:masterClrMapping/>
  </p:clrMapOvr>
  <mc:AlternateContent xmlns:mc="http://schemas.openxmlformats.org/markup-compatibility/2006">
    <mc:Choice xmlns:p14="http://schemas.microsoft.com/office/powerpoint/2010/main" Requires="p14">
      <p:transition spd="slow" p14:dur="2000" advTm="30440"/>
    </mc:Choice>
    <mc:Fallback>
      <p:transition spd="slow" advTm="304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60"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ed Sound" descr="Recorded Sound">
            <a:hlinkClick r:id="" action="ppaction://media"/>
            <a:extLst>
              <a:ext uri="{FF2B5EF4-FFF2-40B4-BE49-F238E27FC236}">
                <a16:creationId xmlns:a16="http://schemas.microsoft.com/office/drawing/2014/main" id="{1A37716D-C10E-434C-B5F6-49B0C15270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44660" y="5657151"/>
            <a:ext cx="812800" cy="812800"/>
          </a:xfrm>
          <a:prstGeom prst="rect">
            <a:avLst/>
          </a:prstGeom>
        </p:spPr>
      </p:pic>
      <p:pic>
        <p:nvPicPr>
          <p:cNvPr id="5" name="Picture 4">
            <a:extLst>
              <a:ext uri="{FF2B5EF4-FFF2-40B4-BE49-F238E27FC236}">
                <a16:creationId xmlns:a16="http://schemas.microsoft.com/office/drawing/2014/main" id="{236A1C4D-8B77-CE4D-A92A-1CB87D26DB9D}"/>
              </a:ext>
            </a:extLst>
          </p:cNvPr>
          <p:cNvPicPr>
            <a:picLocks noChangeAspect="1"/>
          </p:cNvPicPr>
          <p:nvPr/>
        </p:nvPicPr>
        <p:blipFill rotWithShape="1">
          <a:blip r:embed="rId6"/>
          <a:srcRect l="426" t="486" r="376" b="1262"/>
          <a:stretch/>
        </p:blipFill>
        <p:spPr>
          <a:xfrm>
            <a:off x="530582" y="381871"/>
            <a:ext cx="11130836" cy="6094258"/>
          </a:xfrm>
          <a:prstGeom prst="rect">
            <a:avLst/>
          </a:prstGeom>
        </p:spPr>
      </p:pic>
    </p:spTree>
    <p:extLst>
      <p:ext uri="{BB962C8B-B14F-4D97-AF65-F5344CB8AC3E}">
        <p14:creationId xmlns:p14="http://schemas.microsoft.com/office/powerpoint/2010/main" val="2364453145"/>
      </p:ext>
    </p:extLst>
  </p:cSld>
  <p:clrMapOvr>
    <a:masterClrMapping/>
  </p:clrMapOvr>
  <mc:AlternateContent xmlns:mc="http://schemas.openxmlformats.org/markup-compatibility/2006">
    <mc:Choice xmlns:p14="http://schemas.microsoft.com/office/powerpoint/2010/main" Requires="p14">
      <p:transition spd="slow" p14:dur="2000" advTm="24691"/>
    </mc:Choice>
    <mc:Fallback>
      <p:transition spd="slow" advTm="24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547D-9957-A249-A3A5-51211D99C266}"/>
              </a:ext>
            </a:extLst>
          </p:cNvPr>
          <p:cNvSpPr>
            <a:spLocks noGrp="1"/>
          </p:cNvSpPr>
          <p:nvPr>
            <p:ph type="title"/>
          </p:nvPr>
        </p:nvSpPr>
        <p:spPr>
          <a:xfrm>
            <a:off x="838200" y="940365"/>
            <a:ext cx="10515600" cy="1325563"/>
          </a:xfrm>
        </p:spPr>
        <p:txBody>
          <a:bodyPr/>
          <a:lstStyle/>
          <a:p>
            <a:pPr algn="ctr"/>
            <a:r>
              <a:rPr lang="en-US" dirty="0">
                <a:solidFill>
                  <a:schemeClr val="accent6">
                    <a:lumMod val="50000"/>
                  </a:schemeClr>
                </a:solidFill>
              </a:rPr>
              <a:t>The Johnson-Creek Watershed Project.</a:t>
            </a:r>
          </a:p>
        </p:txBody>
      </p:sp>
      <p:sp>
        <p:nvSpPr>
          <p:cNvPr id="11" name="TextBox 10">
            <a:extLst>
              <a:ext uri="{FF2B5EF4-FFF2-40B4-BE49-F238E27FC236}">
                <a16:creationId xmlns:a16="http://schemas.microsoft.com/office/drawing/2014/main" id="{8A9199CF-F160-B140-BE0B-18CF58A5EAEA}"/>
              </a:ext>
            </a:extLst>
          </p:cNvPr>
          <p:cNvSpPr txBox="1"/>
          <p:nvPr/>
        </p:nvSpPr>
        <p:spPr>
          <a:xfrm>
            <a:off x="12708610" y="3378631"/>
            <a:ext cx="184731" cy="369332"/>
          </a:xfrm>
          <a:prstGeom prst="rect">
            <a:avLst/>
          </a:prstGeom>
          <a:noFill/>
        </p:spPr>
        <p:txBody>
          <a:bodyPr wrap="none" rtlCol="0">
            <a:spAutoFit/>
          </a:bodyPr>
          <a:lstStyle/>
          <a:p>
            <a:endParaRPr lang="en-US" dirty="0"/>
          </a:p>
        </p:txBody>
      </p:sp>
      <p:pic>
        <p:nvPicPr>
          <p:cNvPr id="4" name="Recorded Sound" descr="Recorded Sound">
            <a:hlinkClick r:id="" action="ppaction://media"/>
            <a:extLst>
              <a:ext uri="{FF2B5EF4-FFF2-40B4-BE49-F238E27FC236}">
                <a16:creationId xmlns:a16="http://schemas.microsoft.com/office/drawing/2014/main" id="{AD93D26F-4A1D-F04A-BDDC-60896D5288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91951" y="3136269"/>
            <a:ext cx="812800" cy="812800"/>
          </a:xfrm>
          <a:prstGeom prst="rect">
            <a:avLst/>
          </a:prstGeom>
        </p:spPr>
      </p:pic>
      <p:grpSp>
        <p:nvGrpSpPr>
          <p:cNvPr id="48" name="Group 47">
            <a:extLst>
              <a:ext uri="{FF2B5EF4-FFF2-40B4-BE49-F238E27FC236}">
                <a16:creationId xmlns:a16="http://schemas.microsoft.com/office/drawing/2014/main" id="{11413746-C771-1546-B0F8-36855CDEAEA3}"/>
              </a:ext>
            </a:extLst>
          </p:cNvPr>
          <p:cNvGrpSpPr/>
          <p:nvPr/>
        </p:nvGrpSpPr>
        <p:grpSpPr>
          <a:xfrm>
            <a:off x="788477" y="2844533"/>
            <a:ext cx="10615047" cy="1168934"/>
            <a:chOff x="838200" y="2847464"/>
            <a:chExt cx="10615047" cy="1168934"/>
          </a:xfrm>
        </p:grpSpPr>
        <p:sp>
          <p:nvSpPr>
            <p:cNvPr id="7" name="Rectangle 6">
              <a:extLst>
                <a:ext uri="{FF2B5EF4-FFF2-40B4-BE49-F238E27FC236}">
                  <a16:creationId xmlns:a16="http://schemas.microsoft.com/office/drawing/2014/main" id="{8369C54C-B8FB-574E-ABCE-217DB7C1FB4E}"/>
                </a:ext>
              </a:extLst>
            </p:cNvPr>
            <p:cNvSpPr/>
            <p:nvPr/>
          </p:nvSpPr>
          <p:spPr>
            <a:xfrm>
              <a:off x="838200" y="2847464"/>
              <a:ext cx="1752300" cy="1163072"/>
            </a:xfrm>
            <a:prstGeom prst="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Environmental Sampling</a:t>
              </a:r>
            </a:p>
          </p:txBody>
        </p:sp>
        <p:sp>
          <p:nvSpPr>
            <p:cNvPr id="8" name="Rectangle 7">
              <a:extLst>
                <a:ext uri="{FF2B5EF4-FFF2-40B4-BE49-F238E27FC236}">
                  <a16:creationId xmlns:a16="http://schemas.microsoft.com/office/drawing/2014/main" id="{04481460-7061-184A-9072-79C7798EE36A}"/>
                </a:ext>
              </a:extLst>
            </p:cNvPr>
            <p:cNvSpPr/>
            <p:nvPr/>
          </p:nvSpPr>
          <p:spPr>
            <a:xfrm>
              <a:off x="7985250" y="2847464"/>
              <a:ext cx="1310186" cy="1163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Raw Data </a:t>
              </a:r>
            </a:p>
          </p:txBody>
        </p:sp>
        <p:sp>
          <p:nvSpPr>
            <p:cNvPr id="9" name="Rectangle 8">
              <a:extLst>
                <a:ext uri="{FF2B5EF4-FFF2-40B4-BE49-F238E27FC236}">
                  <a16:creationId xmlns:a16="http://schemas.microsoft.com/office/drawing/2014/main" id="{4C7B249C-CF29-504B-8023-FE41DD06605D}"/>
                </a:ext>
              </a:extLst>
            </p:cNvPr>
            <p:cNvSpPr/>
            <p:nvPr/>
          </p:nvSpPr>
          <p:spPr>
            <a:xfrm>
              <a:off x="3334533" y="2847464"/>
              <a:ext cx="1591989" cy="1163072"/>
            </a:xfrm>
            <a:prstGeom prst="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Sample Preparation:</a:t>
              </a:r>
            </a:p>
            <a:p>
              <a:pPr algn="ctr"/>
              <a:r>
                <a:rPr lang="en-US" dirty="0"/>
                <a:t>Acid Digestion</a:t>
              </a:r>
            </a:p>
          </p:txBody>
        </p:sp>
        <p:sp>
          <p:nvSpPr>
            <p:cNvPr id="10" name="Rectangle 9">
              <a:extLst>
                <a:ext uri="{FF2B5EF4-FFF2-40B4-BE49-F238E27FC236}">
                  <a16:creationId xmlns:a16="http://schemas.microsoft.com/office/drawing/2014/main" id="{1018ED72-730C-074E-B678-011BFB55AEE4}"/>
                </a:ext>
              </a:extLst>
            </p:cNvPr>
            <p:cNvSpPr/>
            <p:nvPr/>
          </p:nvSpPr>
          <p:spPr>
            <a:xfrm>
              <a:off x="5488915" y="2853326"/>
              <a:ext cx="1752300" cy="1163072"/>
            </a:xfrm>
            <a:prstGeom prst="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Instrumental Analysis: </a:t>
              </a:r>
            </a:p>
            <a:p>
              <a:pPr algn="ctr"/>
              <a:r>
                <a:rPr lang="en-US" dirty="0"/>
                <a:t>FAAS &amp; ICPMS</a:t>
              </a:r>
            </a:p>
          </p:txBody>
        </p:sp>
        <p:sp>
          <p:nvSpPr>
            <p:cNvPr id="12" name="Rectangle 11">
              <a:extLst>
                <a:ext uri="{FF2B5EF4-FFF2-40B4-BE49-F238E27FC236}">
                  <a16:creationId xmlns:a16="http://schemas.microsoft.com/office/drawing/2014/main" id="{ADA833A5-69F3-0C4D-B16F-3A300BC546E4}"/>
                </a:ext>
              </a:extLst>
            </p:cNvPr>
            <p:cNvSpPr/>
            <p:nvPr/>
          </p:nvSpPr>
          <p:spPr>
            <a:xfrm>
              <a:off x="10042901" y="2847464"/>
              <a:ext cx="1410346" cy="1163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Results </a:t>
              </a:r>
            </a:p>
          </p:txBody>
        </p:sp>
        <p:cxnSp>
          <p:nvCxnSpPr>
            <p:cNvPr id="3" name="Straight Arrow Connector 2">
              <a:extLst>
                <a:ext uri="{FF2B5EF4-FFF2-40B4-BE49-F238E27FC236}">
                  <a16:creationId xmlns:a16="http://schemas.microsoft.com/office/drawing/2014/main" id="{09F375B2-3171-A14C-BFA1-EE43ED659EF0}"/>
                </a:ext>
              </a:extLst>
            </p:cNvPr>
            <p:cNvCxnSpPr>
              <a:cxnSpLocks/>
              <a:stCxn id="7" idx="3"/>
              <a:endCxn id="9" idx="1"/>
            </p:cNvCxnSpPr>
            <p:nvPr/>
          </p:nvCxnSpPr>
          <p:spPr>
            <a:xfrm>
              <a:off x="2590500" y="3429000"/>
              <a:ext cx="74403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7" name="Straight Arrow Connector 16">
              <a:extLst>
                <a:ext uri="{FF2B5EF4-FFF2-40B4-BE49-F238E27FC236}">
                  <a16:creationId xmlns:a16="http://schemas.microsoft.com/office/drawing/2014/main" id="{A88BAEAD-F838-C946-83C5-0358E46CAF83}"/>
                </a:ext>
              </a:extLst>
            </p:cNvPr>
            <p:cNvCxnSpPr>
              <a:cxnSpLocks/>
              <a:stCxn id="9" idx="3"/>
              <a:endCxn id="10" idx="1"/>
            </p:cNvCxnSpPr>
            <p:nvPr/>
          </p:nvCxnSpPr>
          <p:spPr>
            <a:xfrm>
              <a:off x="4926522" y="3429000"/>
              <a:ext cx="562393" cy="5862"/>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E9BA2587-271B-554C-8CF6-73A729CB2F4F}"/>
                </a:ext>
              </a:extLst>
            </p:cNvPr>
            <p:cNvCxnSpPr>
              <a:cxnSpLocks/>
              <a:stCxn id="10" idx="3"/>
              <a:endCxn id="8" idx="1"/>
            </p:cNvCxnSpPr>
            <p:nvPr/>
          </p:nvCxnSpPr>
          <p:spPr>
            <a:xfrm flipV="1">
              <a:off x="7241215" y="3429000"/>
              <a:ext cx="744035" cy="5862"/>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a:extLst>
                <a:ext uri="{FF2B5EF4-FFF2-40B4-BE49-F238E27FC236}">
                  <a16:creationId xmlns:a16="http://schemas.microsoft.com/office/drawing/2014/main" id="{47AA7B52-F0F4-7049-90F1-66EC7F5B7BB8}"/>
                </a:ext>
              </a:extLst>
            </p:cNvPr>
            <p:cNvCxnSpPr>
              <a:cxnSpLocks/>
              <a:stCxn id="8" idx="3"/>
              <a:endCxn id="12" idx="1"/>
            </p:cNvCxnSpPr>
            <p:nvPr/>
          </p:nvCxnSpPr>
          <p:spPr>
            <a:xfrm>
              <a:off x="9295436" y="3429000"/>
              <a:ext cx="747465"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grpSp>
      <p:sp>
        <p:nvSpPr>
          <p:cNvPr id="49" name="Rectangle 48">
            <a:extLst>
              <a:ext uri="{FF2B5EF4-FFF2-40B4-BE49-F238E27FC236}">
                <a16:creationId xmlns:a16="http://schemas.microsoft.com/office/drawing/2014/main" id="{3E52BFCE-C660-844A-88D6-45906F266679}"/>
              </a:ext>
            </a:extLst>
          </p:cNvPr>
          <p:cNvSpPr/>
          <p:nvPr/>
        </p:nvSpPr>
        <p:spPr>
          <a:xfrm>
            <a:off x="2253794" y="4936913"/>
            <a:ext cx="7684411" cy="461665"/>
          </a:xfrm>
          <a:prstGeom prst="rect">
            <a:avLst/>
          </a:prstGeom>
        </p:spPr>
        <p:txBody>
          <a:bodyPr wrap="none">
            <a:spAutoFit/>
          </a:bodyPr>
          <a:lstStyle/>
          <a:p>
            <a:r>
              <a:rPr lang="en-US" sz="2400" dirty="0">
                <a:solidFill>
                  <a:schemeClr val="accent6">
                    <a:lumMod val="50000"/>
                  </a:schemeClr>
                </a:solidFill>
              </a:rPr>
              <a:t>How can we turn data into reproducible scientific results?</a:t>
            </a:r>
            <a:endParaRPr lang="en-US" sz="2400" dirty="0"/>
          </a:p>
        </p:txBody>
      </p:sp>
    </p:spTree>
    <p:extLst>
      <p:ext uri="{BB962C8B-B14F-4D97-AF65-F5344CB8AC3E}">
        <p14:creationId xmlns:p14="http://schemas.microsoft.com/office/powerpoint/2010/main" val="3709120607"/>
      </p:ext>
    </p:extLst>
  </p:cSld>
  <p:clrMapOvr>
    <a:masterClrMapping/>
  </p:clrMapOvr>
  <mc:AlternateContent xmlns:mc="http://schemas.openxmlformats.org/markup-compatibility/2006">
    <mc:Choice xmlns:p14="http://schemas.microsoft.com/office/powerpoint/2010/main" Requires="p14">
      <p:transition spd="slow" p14:dur="2000" advTm="49071"/>
    </mc:Choice>
    <mc:Fallback>
      <p:transition spd="slow" advTm="490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ed Sound" descr="Recorded Sound">
            <a:hlinkClick r:id="" action="ppaction://media"/>
            <a:extLst>
              <a:ext uri="{FF2B5EF4-FFF2-40B4-BE49-F238E27FC236}">
                <a16:creationId xmlns:a16="http://schemas.microsoft.com/office/drawing/2014/main" id="{CE41FA4C-F053-644E-931B-108701BDBE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48046" y="1892179"/>
            <a:ext cx="812800" cy="812800"/>
          </a:xfrm>
          <a:prstGeom prst="rect">
            <a:avLst/>
          </a:prstGeom>
        </p:spPr>
      </p:pic>
      <p:sp>
        <p:nvSpPr>
          <p:cNvPr id="2" name="Title 1">
            <a:extLst>
              <a:ext uri="{FF2B5EF4-FFF2-40B4-BE49-F238E27FC236}">
                <a16:creationId xmlns:a16="http://schemas.microsoft.com/office/drawing/2014/main" id="{64C4547D-9957-A249-A3A5-51211D99C266}"/>
              </a:ext>
            </a:extLst>
          </p:cNvPr>
          <p:cNvSpPr>
            <a:spLocks noGrp="1"/>
          </p:cNvSpPr>
          <p:nvPr>
            <p:ph type="title"/>
          </p:nvPr>
        </p:nvSpPr>
        <p:spPr>
          <a:xfrm>
            <a:off x="838200" y="500062"/>
            <a:ext cx="10515600" cy="1325563"/>
          </a:xfrm>
        </p:spPr>
        <p:txBody>
          <a:bodyPr/>
          <a:lstStyle/>
          <a:p>
            <a:pPr algn="ctr"/>
            <a:r>
              <a:rPr lang="en-US" dirty="0">
                <a:solidFill>
                  <a:schemeClr val="accent6">
                    <a:lumMod val="50000"/>
                  </a:schemeClr>
                </a:solidFill>
              </a:rPr>
              <a:t>The process of data analysis</a:t>
            </a:r>
          </a:p>
        </p:txBody>
      </p:sp>
      <p:grpSp>
        <p:nvGrpSpPr>
          <p:cNvPr id="3" name="Group 2">
            <a:extLst>
              <a:ext uri="{FF2B5EF4-FFF2-40B4-BE49-F238E27FC236}">
                <a16:creationId xmlns:a16="http://schemas.microsoft.com/office/drawing/2014/main" id="{3BA9FF9E-A576-9F45-B420-C85FC6FF460D}"/>
              </a:ext>
            </a:extLst>
          </p:cNvPr>
          <p:cNvGrpSpPr/>
          <p:nvPr/>
        </p:nvGrpSpPr>
        <p:grpSpPr>
          <a:xfrm>
            <a:off x="1123755" y="1717043"/>
            <a:ext cx="9944490" cy="3423913"/>
            <a:chOff x="1082895" y="1825625"/>
            <a:chExt cx="9944490" cy="3423913"/>
          </a:xfrm>
        </p:grpSpPr>
        <p:sp>
          <p:nvSpPr>
            <p:cNvPr id="8" name="Rectangle 7">
              <a:extLst>
                <a:ext uri="{FF2B5EF4-FFF2-40B4-BE49-F238E27FC236}">
                  <a16:creationId xmlns:a16="http://schemas.microsoft.com/office/drawing/2014/main" id="{04481460-7061-184A-9072-79C7798EE36A}"/>
                </a:ext>
              </a:extLst>
            </p:cNvPr>
            <p:cNvSpPr/>
            <p:nvPr/>
          </p:nvSpPr>
          <p:spPr>
            <a:xfrm>
              <a:off x="1082895" y="1825625"/>
              <a:ext cx="1410346" cy="1163072"/>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Raw Data </a:t>
              </a:r>
            </a:p>
          </p:txBody>
        </p:sp>
        <p:sp>
          <p:nvSpPr>
            <p:cNvPr id="12" name="Rectangle 11">
              <a:extLst>
                <a:ext uri="{FF2B5EF4-FFF2-40B4-BE49-F238E27FC236}">
                  <a16:creationId xmlns:a16="http://schemas.microsoft.com/office/drawing/2014/main" id="{ADA833A5-69F3-0C4D-B16F-3A300BC546E4}"/>
                </a:ext>
              </a:extLst>
            </p:cNvPr>
            <p:cNvSpPr/>
            <p:nvPr/>
          </p:nvSpPr>
          <p:spPr>
            <a:xfrm>
              <a:off x="9562465" y="1825625"/>
              <a:ext cx="1410346" cy="1163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Results </a:t>
              </a:r>
            </a:p>
          </p:txBody>
        </p:sp>
        <p:cxnSp>
          <p:nvCxnSpPr>
            <p:cNvPr id="15" name="Straight Arrow Connector 14">
              <a:extLst>
                <a:ext uri="{FF2B5EF4-FFF2-40B4-BE49-F238E27FC236}">
                  <a16:creationId xmlns:a16="http://schemas.microsoft.com/office/drawing/2014/main" id="{47AA7B52-F0F4-7049-90F1-66EC7F5B7BB8}"/>
                </a:ext>
              </a:extLst>
            </p:cNvPr>
            <p:cNvCxnSpPr>
              <a:cxnSpLocks/>
              <a:stCxn id="8" idx="3"/>
              <a:endCxn id="12" idx="1"/>
            </p:cNvCxnSpPr>
            <p:nvPr/>
          </p:nvCxnSpPr>
          <p:spPr>
            <a:xfrm>
              <a:off x="2493241" y="2407161"/>
              <a:ext cx="7069224" cy="0"/>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8A319C3D-A823-274D-883E-CB5FC1ACB0BA}"/>
                </a:ext>
              </a:extLst>
            </p:cNvPr>
            <p:cNvSpPr/>
            <p:nvPr/>
          </p:nvSpPr>
          <p:spPr>
            <a:xfrm>
              <a:off x="1082895" y="4082663"/>
              <a:ext cx="1410346" cy="1163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Tidy Data </a:t>
              </a:r>
            </a:p>
          </p:txBody>
        </p:sp>
        <p:sp>
          <p:nvSpPr>
            <p:cNvPr id="23" name="Rectangle 22">
              <a:extLst>
                <a:ext uri="{FF2B5EF4-FFF2-40B4-BE49-F238E27FC236}">
                  <a16:creationId xmlns:a16="http://schemas.microsoft.com/office/drawing/2014/main" id="{B96B43D3-0918-C04C-811A-9AD947C47C19}"/>
                </a:ext>
              </a:extLst>
            </p:cNvPr>
            <p:cNvSpPr/>
            <p:nvPr/>
          </p:nvSpPr>
          <p:spPr>
            <a:xfrm>
              <a:off x="3388075" y="4082663"/>
              <a:ext cx="1817689" cy="1163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Calibration and Data Analysis  </a:t>
              </a:r>
            </a:p>
          </p:txBody>
        </p:sp>
        <p:sp>
          <p:nvSpPr>
            <p:cNvPr id="24" name="Rectangle 23">
              <a:extLst>
                <a:ext uri="{FF2B5EF4-FFF2-40B4-BE49-F238E27FC236}">
                  <a16:creationId xmlns:a16="http://schemas.microsoft.com/office/drawing/2014/main" id="{6EBBDB6A-DD88-8C45-AA75-052EC7DE7FCB}"/>
                </a:ext>
              </a:extLst>
            </p:cNvPr>
            <p:cNvSpPr/>
            <p:nvPr/>
          </p:nvSpPr>
          <p:spPr>
            <a:xfrm>
              <a:off x="6100598" y="4086466"/>
              <a:ext cx="2508851" cy="1163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Statistical Analysis and Error Propagation </a:t>
              </a:r>
            </a:p>
          </p:txBody>
        </p:sp>
        <p:sp>
          <p:nvSpPr>
            <p:cNvPr id="25" name="Rectangle 24">
              <a:extLst>
                <a:ext uri="{FF2B5EF4-FFF2-40B4-BE49-F238E27FC236}">
                  <a16:creationId xmlns:a16="http://schemas.microsoft.com/office/drawing/2014/main" id="{AAFA1B42-A7E9-594D-939B-1DEBCCEE6803}"/>
                </a:ext>
              </a:extLst>
            </p:cNvPr>
            <p:cNvSpPr/>
            <p:nvPr/>
          </p:nvSpPr>
          <p:spPr>
            <a:xfrm>
              <a:off x="9507892" y="4082663"/>
              <a:ext cx="1519493" cy="1163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Visualization </a:t>
              </a:r>
            </a:p>
          </p:txBody>
        </p:sp>
        <p:cxnSp>
          <p:nvCxnSpPr>
            <p:cNvPr id="27" name="Straight Arrow Connector 26">
              <a:extLst>
                <a:ext uri="{FF2B5EF4-FFF2-40B4-BE49-F238E27FC236}">
                  <a16:creationId xmlns:a16="http://schemas.microsoft.com/office/drawing/2014/main" id="{58506CB5-9274-D948-A841-156405A280FE}"/>
                </a:ext>
              </a:extLst>
            </p:cNvPr>
            <p:cNvCxnSpPr>
              <a:cxnSpLocks/>
              <a:stCxn id="8" idx="2"/>
              <a:endCxn id="22" idx="0"/>
            </p:cNvCxnSpPr>
            <p:nvPr/>
          </p:nvCxnSpPr>
          <p:spPr>
            <a:xfrm>
              <a:off x="1788068" y="2988697"/>
              <a:ext cx="0" cy="1093966"/>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CD18AC9C-A166-7146-AA10-13706D7C8AB5}"/>
                </a:ext>
              </a:extLst>
            </p:cNvPr>
            <p:cNvCxnSpPr>
              <a:cxnSpLocks/>
              <a:stCxn id="22" idx="3"/>
              <a:endCxn id="23" idx="1"/>
            </p:cNvCxnSpPr>
            <p:nvPr/>
          </p:nvCxnSpPr>
          <p:spPr>
            <a:xfrm>
              <a:off x="2493241" y="4664199"/>
              <a:ext cx="894834"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3" name="Straight Arrow Connector 32">
              <a:extLst>
                <a:ext uri="{FF2B5EF4-FFF2-40B4-BE49-F238E27FC236}">
                  <a16:creationId xmlns:a16="http://schemas.microsoft.com/office/drawing/2014/main" id="{908DA881-45DC-1741-8110-64BA63C478AF}"/>
                </a:ext>
              </a:extLst>
            </p:cNvPr>
            <p:cNvCxnSpPr>
              <a:cxnSpLocks/>
              <a:stCxn id="23" idx="3"/>
              <a:endCxn id="24" idx="1"/>
            </p:cNvCxnSpPr>
            <p:nvPr/>
          </p:nvCxnSpPr>
          <p:spPr>
            <a:xfrm>
              <a:off x="5205764" y="4664199"/>
              <a:ext cx="894834" cy="3803"/>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a:extLst>
                <a:ext uri="{FF2B5EF4-FFF2-40B4-BE49-F238E27FC236}">
                  <a16:creationId xmlns:a16="http://schemas.microsoft.com/office/drawing/2014/main" id="{CD3B364E-C6B9-D24A-A1AC-427202907226}"/>
                </a:ext>
              </a:extLst>
            </p:cNvPr>
            <p:cNvCxnSpPr>
              <a:cxnSpLocks/>
              <a:endCxn id="25" idx="1"/>
            </p:cNvCxnSpPr>
            <p:nvPr/>
          </p:nvCxnSpPr>
          <p:spPr>
            <a:xfrm>
              <a:off x="8609449" y="4664199"/>
              <a:ext cx="89844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8" name="Straight Arrow Connector 37">
              <a:extLst>
                <a:ext uri="{FF2B5EF4-FFF2-40B4-BE49-F238E27FC236}">
                  <a16:creationId xmlns:a16="http://schemas.microsoft.com/office/drawing/2014/main" id="{1A9F080A-89D7-5B4C-A679-CF2D97B011BE}"/>
                </a:ext>
              </a:extLst>
            </p:cNvPr>
            <p:cNvCxnSpPr>
              <a:cxnSpLocks/>
              <a:stCxn id="25" idx="0"/>
              <a:endCxn id="12" idx="2"/>
            </p:cNvCxnSpPr>
            <p:nvPr/>
          </p:nvCxnSpPr>
          <p:spPr>
            <a:xfrm flipH="1" flipV="1">
              <a:off x="10267638" y="2988697"/>
              <a:ext cx="1" cy="1093966"/>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grpSp>
      <p:sp>
        <p:nvSpPr>
          <p:cNvPr id="11" name="TextBox 10">
            <a:extLst>
              <a:ext uri="{FF2B5EF4-FFF2-40B4-BE49-F238E27FC236}">
                <a16:creationId xmlns:a16="http://schemas.microsoft.com/office/drawing/2014/main" id="{8A9199CF-F160-B140-BE0B-18CF58A5EAEA}"/>
              </a:ext>
            </a:extLst>
          </p:cNvPr>
          <p:cNvSpPr txBox="1"/>
          <p:nvPr/>
        </p:nvSpPr>
        <p:spPr>
          <a:xfrm>
            <a:off x="12708610" y="337863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2699568"/>
      </p:ext>
    </p:extLst>
  </p:cSld>
  <p:clrMapOvr>
    <a:masterClrMapping/>
  </p:clrMapOvr>
  <mc:AlternateContent xmlns:mc="http://schemas.openxmlformats.org/markup-compatibility/2006">
    <mc:Choice xmlns:p14="http://schemas.microsoft.com/office/powerpoint/2010/main" Requires="p14">
      <p:transition spd="slow" p14:dur="2000" advTm="43424"/>
    </mc:Choice>
    <mc:Fallback>
      <p:transition spd="slow" advTm="434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82C65-3B5C-F54C-BFAD-399D89A422C0}"/>
              </a:ext>
            </a:extLst>
          </p:cNvPr>
          <p:cNvSpPr>
            <a:spLocks noGrp="1"/>
          </p:cNvSpPr>
          <p:nvPr>
            <p:ph type="title"/>
          </p:nvPr>
        </p:nvSpPr>
        <p:spPr/>
        <p:txBody>
          <a:bodyPr/>
          <a:lstStyle/>
          <a:p>
            <a:r>
              <a:rPr lang="en-US" dirty="0"/>
              <a:t>The Language of R: Vocabulary</a:t>
            </a:r>
          </a:p>
        </p:txBody>
      </p:sp>
      <p:sp>
        <p:nvSpPr>
          <p:cNvPr id="3" name="Content Placeholder 2">
            <a:extLst>
              <a:ext uri="{FF2B5EF4-FFF2-40B4-BE49-F238E27FC236}">
                <a16:creationId xmlns:a16="http://schemas.microsoft.com/office/drawing/2014/main" id="{F3801B9A-3FA4-734F-B509-82D48E729A6E}"/>
              </a:ext>
            </a:extLst>
          </p:cNvPr>
          <p:cNvSpPr>
            <a:spLocks noGrp="1"/>
          </p:cNvSpPr>
          <p:nvPr>
            <p:ph sz="half" idx="2"/>
          </p:nvPr>
        </p:nvSpPr>
        <p:spPr>
          <a:xfrm>
            <a:off x="1112846" y="1679185"/>
            <a:ext cx="5157787" cy="3978898"/>
          </a:xfrm>
        </p:spPr>
        <p:txBody>
          <a:bodyPr/>
          <a:lstStyle/>
          <a:p>
            <a:pPr marL="0" indent="0">
              <a:buNone/>
            </a:pPr>
            <a:r>
              <a:rPr lang="en-US" dirty="0"/>
              <a:t>Tidyverse functions:</a:t>
            </a:r>
          </a:p>
          <a:p>
            <a:pPr lvl="1"/>
            <a:r>
              <a:rPr lang="en-US" dirty="0"/>
              <a:t>select</a:t>
            </a:r>
          </a:p>
          <a:p>
            <a:pPr lvl="1"/>
            <a:r>
              <a:rPr lang="en-US" dirty="0"/>
              <a:t>mutate</a:t>
            </a:r>
          </a:p>
          <a:p>
            <a:pPr lvl="1"/>
            <a:r>
              <a:rPr lang="en-US" dirty="0"/>
              <a:t>gather</a:t>
            </a:r>
          </a:p>
          <a:p>
            <a:pPr lvl="1"/>
            <a:r>
              <a:rPr lang="en-US" dirty="0"/>
              <a:t>rename</a:t>
            </a:r>
          </a:p>
          <a:p>
            <a:pPr lvl="1"/>
            <a:r>
              <a:rPr lang="en-US" dirty="0"/>
              <a:t>merge</a:t>
            </a:r>
          </a:p>
        </p:txBody>
      </p:sp>
      <p:pic>
        <p:nvPicPr>
          <p:cNvPr id="4" name="Recorded Sound" descr="Recorded Sound">
            <a:hlinkClick r:id="" action="ppaction://media"/>
            <a:extLst>
              <a:ext uri="{FF2B5EF4-FFF2-40B4-BE49-F238E27FC236}">
                <a16:creationId xmlns:a16="http://schemas.microsoft.com/office/drawing/2014/main" id="{316436AF-E961-4C47-B6D0-3C166A1C33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0509" y="3022600"/>
            <a:ext cx="812800" cy="812800"/>
          </a:xfrm>
          <a:prstGeom prst="rect">
            <a:avLst/>
          </a:prstGeom>
        </p:spPr>
      </p:pic>
      <p:pic>
        <p:nvPicPr>
          <p:cNvPr id="12" name="Picture 11">
            <a:extLst>
              <a:ext uri="{FF2B5EF4-FFF2-40B4-BE49-F238E27FC236}">
                <a16:creationId xmlns:a16="http://schemas.microsoft.com/office/drawing/2014/main" id="{0B9648C5-A49B-EB47-95CF-079EE7601164}"/>
              </a:ext>
            </a:extLst>
          </p:cNvPr>
          <p:cNvPicPr>
            <a:picLocks noChangeAspect="1"/>
          </p:cNvPicPr>
          <p:nvPr/>
        </p:nvPicPr>
        <p:blipFill rotWithShape="1">
          <a:blip r:embed="rId6"/>
          <a:srcRect l="9118" t="8820" r="7333" b="2133"/>
          <a:stretch/>
        </p:blipFill>
        <p:spPr>
          <a:xfrm>
            <a:off x="7215189" y="1377821"/>
            <a:ext cx="3863966" cy="4224598"/>
          </a:xfrm>
          <a:prstGeom prst="rect">
            <a:avLst/>
          </a:prstGeom>
        </p:spPr>
      </p:pic>
      <p:sp>
        <p:nvSpPr>
          <p:cNvPr id="13" name="TextBox 12">
            <a:extLst>
              <a:ext uri="{FF2B5EF4-FFF2-40B4-BE49-F238E27FC236}">
                <a16:creationId xmlns:a16="http://schemas.microsoft.com/office/drawing/2014/main" id="{D5C24190-742F-1749-80C7-5A8060FB99F4}"/>
              </a:ext>
            </a:extLst>
          </p:cNvPr>
          <p:cNvSpPr txBox="1"/>
          <p:nvPr/>
        </p:nvSpPr>
        <p:spPr>
          <a:xfrm>
            <a:off x="7490827" y="5658083"/>
            <a:ext cx="3588327" cy="307777"/>
          </a:xfrm>
          <a:prstGeom prst="rect">
            <a:avLst/>
          </a:prstGeom>
          <a:noFill/>
        </p:spPr>
        <p:txBody>
          <a:bodyPr wrap="square" rtlCol="0">
            <a:spAutoFit/>
          </a:bodyPr>
          <a:lstStyle/>
          <a:p>
            <a:r>
              <a:rPr lang="en-US" sz="1400" dirty="0">
                <a:solidFill>
                  <a:schemeClr val="accent6">
                    <a:lumMod val="75000"/>
                  </a:schemeClr>
                </a:solidFill>
              </a:rPr>
              <a:t>Allison Horst: RStudio Artist in Residence</a:t>
            </a:r>
          </a:p>
        </p:txBody>
      </p:sp>
    </p:spTree>
    <p:extLst>
      <p:ext uri="{BB962C8B-B14F-4D97-AF65-F5344CB8AC3E}">
        <p14:creationId xmlns:p14="http://schemas.microsoft.com/office/powerpoint/2010/main" val="203114212"/>
      </p:ext>
    </p:extLst>
  </p:cSld>
  <p:clrMapOvr>
    <a:masterClrMapping/>
  </p:clrMapOvr>
  <mc:AlternateContent xmlns:mc="http://schemas.openxmlformats.org/markup-compatibility/2006">
    <mc:Choice xmlns:p14="http://schemas.microsoft.com/office/powerpoint/2010/main" Requires="p14">
      <p:transition spd="slow" p14:dur="2000" advTm="32842"/>
    </mc:Choice>
    <mc:Fallback>
      <p:transition spd="slow" advTm="328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32F7A-D309-1842-BFE8-A00A06E5C26F}"/>
              </a:ext>
            </a:extLst>
          </p:cNvPr>
          <p:cNvSpPr>
            <a:spLocks noGrp="1"/>
          </p:cNvSpPr>
          <p:nvPr>
            <p:ph type="title"/>
          </p:nvPr>
        </p:nvSpPr>
        <p:spPr>
          <a:xfrm>
            <a:off x="533396" y="803959"/>
            <a:ext cx="10515600" cy="1325563"/>
          </a:xfrm>
        </p:spPr>
        <p:txBody>
          <a:bodyPr/>
          <a:lstStyle/>
          <a:p>
            <a:pPr algn="ctr"/>
            <a:r>
              <a:rPr lang="en-US" dirty="0"/>
              <a:t>Elements of Tidy Data</a:t>
            </a:r>
          </a:p>
        </p:txBody>
      </p:sp>
      <p:pic>
        <p:nvPicPr>
          <p:cNvPr id="3" name="Recorded Sound" descr="Recorded Sound">
            <a:hlinkClick r:id="" action="ppaction://media"/>
            <a:extLst>
              <a:ext uri="{FF2B5EF4-FFF2-40B4-BE49-F238E27FC236}">
                <a16:creationId xmlns:a16="http://schemas.microsoft.com/office/drawing/2014/main" id="{3E4EBBA3-FD59-8F40-B698-A33D39C36B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pic>
        <p:nvPicPr>
          <p:cNvPr id="4" name="Picture 2">
            <a:extLst>
              <a:ext uri="{FF2B5EF4-FFF2-40B4-BE49-F238E27FC236}">
                <a16:creationId xmlns:a16="http://schemas.microsoft.com/office/drawing/2014/main" id="{1D41F224-4993-4E45-B39C-20F473739D1A}"/>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880" t="3024" r="705"/>
          <a:stretch/>
        </p:blipFill>
        <p:spPr bwMode="auto">
          <a:xfrm>
            <a:off x="367727" y="2249228"/>
            <a:ext cx="11456537" cy="277997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ADD69C7-444C-014D-9C40-51494B50ACDF}"/>
              </a:ext>
            </a:extLst>
          </p:cNvPr>
          <p:cNvSpPr txBox="1"/>
          <p:nvPr/>
        </p:nvSpPr>
        <p:spPr>
          <a:xfrm>
            <a:off x="367727" y="6215707"/>
            <a:ext cx="4204273" cy="307777"/>
          </a:xfrm>
          <a:prstGeom prst="rect">
            <a:avLst/>
          </a:prstGeom>
          <a:noFill/>
        </p:spPr>
        <p:txBody>
          <a:bodyPr wrap="square" rtlCol="0">
            <a:spAutoFit/>
          </a:bodyPr>
          <a:lstStyle/>
          <a:p>
            <a:r>
              <a:rPr lang="en-US" sz="1400" dirty="0">
                <a:solidFill>
                  <a:schemeClr val="accent6">
                    <a:lumMod val="75000"/>
                  </a:schemeClr>
                </a:solidFill>
              </a:rPr>
              <a:t>Credit: Hadley Wickham: RStudio Chief Scientist</a:t>
            </a:r>
          </a:p>
        </p:txBody>
      </p:sp>
    </p:spTree>
    <p:extLst>
      <p:ext uri="{BB962C8B-B14F-4D97-AF65-F5344CB8AC3E}">
        <p14:creationId xmlns:p14="http://schemas.microsoft.com/office/powerpoint/2010/main" val="452440372"/>
      </p:ext>
    </p:extLst>
  </p:cSld>
  <p:clrMapOvr>
    <a:masterClrMapping/>
  </p:clrMapOvr>
  <mc:AlternateContent xmlns:mc="http://schemas.openxmlformats.org/markup-compatibility/2006">
    <mc:Choice xmlns:p14="http://schemas.microsoft.com/office/powerpoint/2010/main" Requires="p14">
      <p:transition spd="slow" p14:dur="2000" advTm="21539"/>
    </mc:Choice>
    <mc:Fallback>
      <p:transition spd="slow" advTm="21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32F7A-D309-1842-BFE8-A00A06E5C26F}"/>
              </a:ext>
            </a:extLst>
          </p:cNvPr>
          <p:cNvSpPr>
            <a:spLocks noGrp="1"/>
          </p:cNvSpPr>
          <p:nvPr>
            <p:ph type="title"/>
          </p:nvPr>
        </p:nvSpPr>
        <p:spPr>
          <a:xfrm>
            <a:off x="838196" y="208214"/>
            <a:ext cx="10515600" cy="1325563"/>
          </a:xfrm>
        </p:spPr>
        <p:txBody>
          <a:bodyPr/>
          <a:lstStyle/>
          <a:p>
            <a:pPr algn="ctr"/>
            <a:r>
              <a:rPr lang="en-US" dirty="0"/>
              <a:t>Elements of Tidy Data</a:t>
            </a:r>
          </a:p>
        </p:txBody>
      </p:sp>
      <p:pic>
        <p:nvPicPr>
          <p:cNvPr id="4" name="Picture 2">
            <a:extLst>
              <a:ext uri="{FF2B5EF4-FFF2-40B4-BE49-F238E27FC236}">
                <a16:creationId xmlns:a16="http://schemas.microsoft.com/office/drawing/2014/main" id="{1D41F224-4993-4E45-B39C-20F473739D1A}"/>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880" t="3024" r="705"/>
          <a:stretch/>
        </p:blipFill>
        <p:spPr bwMode="auto">
          <a:xfrm>
            <a:off x="2032598" y="1348683"/>
            <a:ext cx="8126797" cy="1971998"/>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descr="Recorded Sound">
            <a:hlinkClick r:id="" action="ppaction://media"/>
            <a:extLst>
              <a:ext uri="{FF2B5EF4-FFF2-40B4-BE49-F238E27FC236}">
                <a16:creationId xmlns:a16="http://schemas.microsoft.com/office/drawing/2014/main" id="{25A330F9-A2CD-1344-BE98-DF59A98D0E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61970" y="3935258"/>
            <a:ext cx="812800" cy="812800"/>
          </a:xfrm>
          <a:prstGeom prst="rect">
            <a:avLst/>
          </a:prstGeom>
        </p:spPr>
      </p:pic>
      <p:pic>
        <p:nvPicPr>
          <p:cNvPr id="12" name="Content Placeholder 10" descr="A close up of a window&#10;&#10;Description automatically generated">
            <a:extLst>
              <a:ext uri="{FF2B5EF4-FFF2-40B4-BE49-F238E27FC236}">
                <a16:creationId xmlns:a16="http://schemas.microsoft.com/office/drawing/2014/main" id="{6A7967FE-3283-6544-93BC-5692C1F07C09}"/>
              </a:ext>
            </a:extLst>
          </p:cNvPr>
          <p:cNvPicPr>
            <a:picLocks noChangeAspect="1"/>
          </p:cNvPicPr>
          <p:nvPr/>
        </p:nvPicPr>
        <p:blipFill rotWithShape="1">
          <a:blip r:embed="rId7"/>
          <a:srcRect l="36764" t="-147" r="34863" b="58627"/>
          <a:stretch/>
        </p:blipFill>
        <p:spPr>
          <a:xfrm>
            <a:off x="587832" y="3586324"/>
            <a:ext cx="4415246" cy="2323468"/>
          </a:xfrm>
          <a:prstGeom prst="rect">
            <a:avLst/>
          </a:prstGeom>
          <a:ln>
            <a:solidFill>
              <a:schemeClr val="accent6"/>
            </a:solidFill>
          </a:ln>
        </p:spPr>
      </p:pic>
      <p:pic>
        <p:nvPicPr>
          <p:cNvPr id="6" name="Picture 5">
            <a:extLst>
              <a:ext uri="{FF2B5EF4-FFF2-40B4-BE49-F238E27FC236}">
                <a16:creationId xmlns:a16="http://schemas.microsoft.com/office/drawing/2014/main" id="{FABDC153-B962-A64C-8E9C-125AB72C2AC4}"/>
              </a:ext>
            </a:extLst>
          </p:cNvPr>
          <p:cNvPicPr>
            <a:picLocks noChangeAspect="1"/>
          </p:cNvPicPr>
          <p:nvPr/>
        </p:nvPicPr>
        <p:blipFill rotWithShape="1">
          <a:blip r:embed="rId8"/>
          <a:srcRect r="2036"/>
          <a:stretch/>
        </p:blipFill>
        <p:spPr>
          <a:xfrm>
            <a:off x="7188924" y="3607588"/>
            <a:ext cx="4415247" cy="2280940"/>
          </a:xfrm>
          <a:prstGeom prst="rect">
            <a:avLst/>
          </a:prstGeom>
          <a:ln>
            <a:solidFill>
              <a:schemeClr val="accent6"/>
            </a:solidFill>
          </a:ln>
        </p:spPr>
      </p:pic>
      <p:cxnSp>
        <p:nvCxnSpPr>
          <p:cNvPr id="7" name="Straight Arrow Connector 6">
            <a:extLst>
              <a:ext uri="{FF2B5EF4-FFF2-40B4-BE49-F238E27FC236}">
                <a16:creationId xmlns:a16="http://schemas.microsoft.com/office/drawing/2014/main" id="{C8925E87-12FD-334C-A19A-B308017F498E}"/>
              </a:ext>
            </a:extLst>
          </p:cNvPr>
          <p:cNvCxnSpPr>
            <a:cxnSpLocks/>
            <a:stCxn id="12" idx="3"/>
            <a:endCxn id="6" idx="1"/>
          </p:cNvCxnSpPr>
          <p:nvPr/>
        </p:nvCxnSpPr>
        <p:spPr>
          <a:xfrm>
            <a:off x="5003078" y="4748058"/>
            <a:ext cx="2185846"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CCC516-A254-B142-AA4A-304A72746038}"/>
              </a:ext>
            </a:extLst>
          </p:cNvPr>
          <p:cNvSpPr txBox="1"/>
          <p:nvPr/>
        </p:nvSpPr>
        <p:spPr>
          <a:xfrm>
            <a:off x="2235045" y="5990769"/>
            <a:ext cx="1120820" cy="369332"/>
          </a:xfrm>
          <a:prstGeom prst="rect">
            <a:avLst/>
          </a:prstGeom>
          <a:noFill/>
        </p:spPr>
        <p:txBody>
          <a:bodyPr wrap="none" rtlCol="0">
            <a:spAutoFit/>
          </a:bodyPr>
          <a:lstStyle/>
          <a:p>
            <a:r>
              <a:rPr lang="en-US" dirty="0"/>
              <a:t>Raw Data</a:t>
            </a:r>
          </a:p>
        </p:txBody>
      </p:sp>
      <p:sp>
        <p:nvSpPr>
          <p:cNvPr id="30" name="TextBox 29">
            <a:extLst>
              <a:ext uri="{FF2B5EF4-FFF2-40B4-BE49-F238E27FC236}">
                <a16:creationId xmlns:a16="http://schemas.microsoft.com/office/drawing/2014/main" id="{CC4D9F08-B96A-754C-AC72-C3107F60E468}"/>
              </a:ext>
            </a:extLst>
          </p:cNvPr>
          <p:cNvSpPr txBox="1"/>
          <p:nvPr/>
        </p:nvSpPr>
        <p:spPr>
          <a:xfrm>
            <a:off x="8836137" y="5990769"/>
            <a:ext cx="1132233" cy="369332"/>
          </a:xfrm>
          <a:prstGeom prst="rect">
            <a:avLst/>
          </a:prstGeom>
          <a:noFill/>
        </p:spPr>
        <p:txBody>
          <a:bodyPr wrap="none" rtlCol="0">
            <a:spAutoFit/>
          </a:bodyPr>
          <a:lstStyle/>
          <a:p>
            <a:r>
              <a:rPr lang="en-US" dirty="0"/>
              <a:t>Tidy Data</a:t>
            </a:r>
          </a:p>
        </p:txBody>
      </p:sp>
    </p:spTree>
    <p:extLst>
      <p:ext uri="{BB962C8B-B14F-4D97-AF65-F5344CB8AC3E}">
        <p14:creationId xmlns:p14="http://schemas.microsoft.com/office/powerpoint/2010/main" val="4234392222"/>
      </p:ext>
    </p:extLst>
  </p:cSld>
  <p:clrMapOvr>
    <a:masterClrMapping/>
  </p:clrMapOvr>
  <mc:AlternateContent xmlns:mc="http://schemas.openxmlformats.org/markup-compatibility/2006">
    <mc:Choice xmlns:p14="http://schemas.microsoft.com/office/powerpoint/2010/main" Requires="p14">
      <p:transition spd="slow" p14:dur="2000" advTm="29052"/>
    </mc:Choice>
    <mc:Fallback>
      <p:transition spd="slow" advTm="290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ed Sound" descr="Recorded Sound">
            <a:hlinkClick r:id="" action="ppaction://media"/>
            <a:extLst>
              <a:ext uri="{FF2B5EF4-FFF2-40B4-BE49-F238E27FC236}">
                <a16:creationId xmlns:a16="http://schemas.microsoft.com/office/drawing/2014/main" id="{F095CEFA-BAE7-F047-8DBD-AC58A98F5F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2065" y="2988282"/>
            <a:ext cx="812800" cy="812800"/>
          </a:xfrm>
          <a:prstGeom prst="rect">
            <a:avLst/>
          </a:prstGeom>
        </p:spPr>
      </p:pic>
      <p:sp>
        <p:nvSpPr>
          <p:cNvPr id="2" name="Title 1">
            <a:extLst>
              <a:ext uri="{FF2B5EF4-FFF2-40B4-BE49-F238E27FC236}">
                <a16:creationId xmlns:a16="http://schemas.microsoft.com/office/drawing/2014/main" id="{61982C65-3B5C-F54C-BFAD-399D89A422C0}"/>
              </a:ext>
            </a:extLst>
          </p:cNvPr>
          <p:cNvSpPr>
            <a:spLocks noGrp="1"/>
          </p:cNvSpPr>
          <p:nvPr>
            <p:ph type="title"/>
          </p:nvPr>
        </p:nvSpPr>
        <p:spPr/>
        <p:txBody>
          <a:bodyPr/>
          <a:lstStyle/>
          <a:p>
            <a:r>
              <a:rPr lang="en-US" dirty="0"/>
              <a:t>The Language of R: Grammar</a:t>
            </a:r>
          </a:p>
        </p:txBody>
      </p:sp>
      <p:pic>
        <p:nvPicPr>
          <p:cNvPr id="5" name="Picture 4">
            <a:extLst>
              <a:ext uri="{FF2B5EF4-FFF2-40B4-BE49-F238E27FC236}">
                <a16:creationId xmlns:a16="http://schemas.microsoft.com/office/drawing/2014/main" id="{EE436C66-F30C-434B-8D00-1032328E4690}"/>
              </a:ext>
            </a:extLst>
          </p:cNvPr>
          <p:cNvPicPr>
            <a:picLocks noChangeAspect="1"/>
          </p:cNvPicPr>
          <p:nvPr/>
        </p:nvPicPr>
        <p:blipFill>
          <a:blip r:embed="rId6"/>
          <a:stretch>
            <a:fillRect/>
          </a:stretch>
        </p:blipFill>
        <p:spPr>
          <a:xfrm>
            <a:off x="1458440" y="2221472"/>
            <a:ext cx="2100051" cy="2415059"/>
          </a:xfrm>
          <a:prstGeom prst="rect">
            <a:avLst/>
          </a:prstGeom>
        </p:spPr>
      </p:pic>
      <p:sp>
        <p:nvSpPr>
          <p:cNvPr id="6" name="TextBox 5">
            <a:extLst>
              <a:ext uri="{FF2B5EF4-FFF2-40B4-BE49-F238E27FC236}">
                <a16:creationId xmlns:a16="http://schemas.microsoft.com/office/drawing/2014/main" id="{85D71F40-425C-7A40-AEBA-88BD96BEBCF0}"/>
              </a:ext>
            </a:extLst>
          </p:cNvPr>
          <p:cNvSpPr txBox="1"/>
          <p:nvPr/>
        </p:nvSpPr>
        <p:spPr>
          <a:xfrm>
            <a:off x="1968140" y="4681202"/>
            <a:ext cx="1080653" cy="584775"/>
          </a:xfrm>
          <a:prstGeom prst="rect">
            <a:avLst/>
          </a:prstGeom>
          <a:noFill/>
        </p:spPr>
        <p:txBody>
          <a:bodyPr wrap="square" rtlCol="0">
            <a:spAutoFit/>
          </a:bodyPr>
          <a:lstStyle/>
          <a:p>
            <a:pPr algn="ctr"/>
            <a:r>
              <a:rPr lang="en-US" sz="3200" dirty="0"/>
              <a:t>pipe</a:t>
            </a:r>
          </a:p>
        </p:txBody>
      </p:sp>
      <p:sp>
        <p:nvSpPr>
          <p:cNvPr id="8" name="TextBox 7">
            <a:extLst>
              <a:ext uri="{FF2B5EF4-FFF2-40B4-BE49-F238E27FC236}">
                <a16:creationId xmlns:a16="http://schemas.microsoft.com/office/drawing/2014/main" id="{66A23748-AFEF-4744-9251-9F9323DB6F0D}"/>
              </a:ext>
            </a:extLst>
          </p:cNvPr>
          <p:cNvSpPr txBox="1"/>
          <p:nvPr/>
        </p:nvSpPr>
        <p:spPr>
          <a:xfrm>
            <a:off x="8614063" y="4681200"/>
            <a:ext cx="1792576" cy="584775"/>
          </a:xfrm>
          <a:prstGeom prst="rect">
            <a:avLst/>
          </a:prstGeom>
          <a:noFill/>
        </p:spPr>
        <p:txBody>
          <a:bodyPr wrap="square" rtlCol="0">
            <a:spAutoFit/>
          </a:bodyPr>
          <a:lstStyle/>
          <a:p>
            <a:pPr algn="ctr"/>
            <a:r>
              <a:rPr lang="en-US" sz="3200" dirty="0"/>
              <a:t>for loop</a:t>
            </a:r>
          </a:p>
        </p:txBody>
      </p:sp>
      <p:sp>
        <p:nvSpPr>
          <p:cNvPr id="9" name="TextBox 8">
            <a:extLst>
              <a:ext uri="{FF2B5EF4-FFF2-40B4-BE49-F238E27FC236}">
                <a16:creationId xmlns:a16="http://schemas.microsoft.com/office/drawing/2014/main" id="{42BE1960-5583-694A-A4D8-4C36B2BA88FE}"/>
              </a:ext>
            </a:extLst>
          </p:cNvPr>
          <p:cNvSpPr txBox="1"/>
          <p:nvPr/>
        </p:nvSpPr>
        <p:spPr>
          <a:xfrm>
            <a:off x="5113121" y="4681201"/>
            <a:ext cx="1792576" cy="584775"/>
          </a:xfrm>
          <a:prstGeom prst="rect">
            <a:avLst/>
          </a:prstGeom>
          <a:noFill/>
        </p:spPr>
        <p:txBody>
          <a:bodyPr wrap="square" rtlCol="0">
            <a:spAutoFit/>
          </a:bodyPr>
          <a:lstStyle/>
          <a:p>
            <a:pPr algn="ctr"/>
            <a:r>
              <a:rPr lang="en-US" sz="3200" dirty="0"/>
              <a:t>function </a:t>
            </a:r>
          </a:p>
        </p:txBody>
      </p:sp>
      <p:sp>
        <p:nvSpPr>
          <p:cNvPr id="11" name="Hexagon 10">
            <a:extLst>
              <a:ext uri="{FF2B5EF4-FFF2-40B4-BE49-F238E27FC236}">
                <a16:creationId xmlns:a16="http://schemas.microsoft.com/office/drawing/2014/main" id="{C2BD2D13-25D7-AB40-9DEB-4C5866CE7A67}"/>
              </a:ext>
            </a:extLst>
          </p:cNvPr>
          <p:cNvSpPr/>
          <p:nvPr/>
        </p:nvSpPr>
        <p:spPr>
          <a:xfrm rot="19767904">
            <a:off x="4884962" y="2411353"/>
            <a:ext cx="2248893" cy="1966660"/>
          </a:xfrm>
          <a:prstGeom prst="hexagon">
            <a:avLst>
              <a:gd name="adj" fmla="val 29412"/>
              <a:gd name="vf" fmla="val 115470"/>
            </a:avLst>
          </a:prstGeom>
          <a:solidFill>
            <a:srgbClr val="92D050">
              <a:alpha val="54118"/>
            </a:srgb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6330CDDC-D47B-3347-890B-69113EF7C0BC}"/>
              </a:ext>
            </a:extLst>
          </p:cNvPr>
          <p:cNvSpPr/>
          <p:nvPr/>
        </p:nvSpPr>
        <p:spPr>
          <a:xfrm rot="19767904">
            <a:off x="8419022" y="2445939"/>
            <a:ext cx="2249809" cy="1966122"/>
          </a:xfrm>
          <a:prstGeom prst="hexagon">
            <a:avLst>
              <a:gd name="adj" fmla="val 29412"/>
              <a:gd name="vf" fmla="val 115470"/>
            </a:avLst>
          </a:prstGeom>
          <a:solidFill>
            <a:srgbClr val="009193">
              <a:alpha val="30196"/>
            </a:srgb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14AAD0-77F2-974B-9804-362CCB8935CA}"/>
              </a:ext>
            </a:extLst>
          </p:cNvPr>
          <p:cNvSpPr txBox="1"/>
          <p:nvPr/>
        </p:nvSpPr>
        <p:spPr>
          <a:xfrm>
            <a:off x="8614063" y="3061818"/>
            <a:ext cx="2225679" cy="677108"/>
          </a:xfrm>
          <a:prstGeom prst="rect">
            <a:avLst/>
          </a:prstGeom>
          <a:noFill/>
        </p:spPr>
        <p:txBody>
          <a:bodyPr wrap="square" rtlCol="0">
            <a:spAutoFit/>
          </a:bodyPr>
          <a:lstStyle/>
          <a:p>
            <a:r>
              <a:rPr lang="en-US" sz="1900" dirty="0">
                <a:latin typeface="Futura Medium" panose="020B0602020204020303" pitchFamily="34" charset="-79"/>
                <a:cs typeface="Futura Medium" panose="020B0602020204020303" pitchFamily="34" charset="-79"/>
              </a:rPr>
              <a:t>for(var in data){</a:t>
            </a:r>
          </a:p>
          <a:p>
            <a:r>
              <a:rPr lang="en-US" sz="1900" dirty="0">
                <a:latin typeface="Futura Medium" panose="020B0602020204020303" pitchFamily="34" charset="-79"/>
                <a:cs typeface="Futura Medium" panose="020B0602020204020303" pitchFamily="34" charset="-79"/>
              </a:rPr>
              <a:t>code}</a:t>
            </a:r>
          </a:p>
        </p:txBody>
      </p:sp>
      <p:sp>
        <p:nvSpPr>
          <p:cNvPr id="14" name="TextBox 13">
            <a:extLst>
              <a:ext uri="{FF2B5EF4-FFF2-40B4-BE49-F238E27FC236}">
                <a16:creationId xmlns:a16="http://schemas.microsoft.com/office/drawing/2014/main" id="{DDCD1A76-6A7A-A245-A496-5A347A44D835}"/>
              </a:ext>
            </a:extLst>
          </p:cNvPr>
          <p:cNvSpPr txBox="1"/>
          <p:nvPr/>
        </p:nvSpPr>
        <p:spPr>
          <a:xfrm>
            <a:off x="5051004" y="3048434"/>
            <a:ext cx="1949538" cy="692497"/>
          </a:xfrm>
          <a:prstGeom prst="rect">
            <a:avLst/>
          </a:prstGeom>
          <a:noFill/>
        </p:spPr>
        <p:txBody>
          <a:bodyPr wrap="square" rtlCol="0">
            <a:spAutoFit/>
          </a:bodyPr>
          <a:lstStyle/>
          <a:p>
            <a:r>
              <a:rPr lang="en-US" sz="1950" dirty="0">
                <a:latin typeface="Futura Medium" panose="020B0602020204020303" pitchFamily="34" charset="-79"/>
                <a:cs typeface="Futura Medium" panose="020B0602020204020303" pitchFamily="34" charset="-79"/>
              </a:rPr>
              <a:t>function(input){</a:t>
            </a:r>
          </a:p>
          <a:p>
            <a:r>
              <a:rPr lang="en-US" sz="1950" dirty="0">
                <a:latin typeface="Futura Medium" panose="020B0602020204020303" pitchFamily="34" charset="-79"/>
                <a:cs typeface="Futura Medium" panose="020B0602020204020303" pitchFamily="34" charset="-79"/>
              </a:rPr>
              <a:t>code}</a:t>
            </a:r>
          </a:p>
        </p:txBody>
      </p:sp>
    </p:spTree>
    <p:extLst>
      <p:ext uri="{BB962C8B-B14F-4D97-AF65-F5344CB8AC3E}">
        <p14:creationId xmlns:p14="http://schemas.microsoft.com/office/powerpoint/2010/main" val="1154774806"/>
      </p:ext>
    </p:extLst>
  </p:cSld>
  <p:clrMapOvr>
    <a:masterClrMapping/>
  </p:clrMapOvr>
  <mc:AlternateContent xmlns:mc="http://schemas.openxmlformats.org/markup-compatibility/2006">
    <mc:Choice xmlns:p14="http://schemas.microsoft.com/office/powerpoint/2010/main" Requires="p14">
      <p:transition spd="slow" p14:dur="2000" advTm="21880"/>
    </mc:Choice>
    <mc:Fallback>
      <p:transition spd="slow" advTm="21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24258</TotalTime>
  <Words>2017</Words>
  <Application>Microsoft Macintosh PowerPoint</Application>
  <PresentationFormat>Widescreen</PresentationFormat>
  <Paragraphs>138</Paragraphs>
  <Slides>16</Slides>
  <Notes>16</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Nova</vt:lpstr>
      <vt:lpstr>Calibri</vt:lpstr>
      <vt:lpstr>Cambria</vt:lpstr>
      <vt:lpstr>Futura Medium</vt:lpstr>
      <vt:lpstr>Helvetica</vt:lpstr>
      <vt:lpstr>Times New Roman</vt:lpstr>
      <vt:lpstr>Office Theme</vt:lpstr>
      <vt:lpstr>Developing R coding resources for  upper-division undergraduate coursework                                                                                                                                                                                                                                                                                                                                                                                                                                                                                                                                                                                                                                                                                                                                                                                                                                                                                                                                                                                                                                                                                                                                                                                                                                                                                                                                                                                                          </vt:lpstr>
      <vt:lpstr>PowerPoint Presentation</vt:lpstr>
      <vt:lpstr>PowerPoint Presentation</vt:lpstr>
      <vt:lpstr>The Johnson-Creek Watershed Project.</vt:lpstr>
      <vt:lpstr>The process of data analysis</vt:lpstr>
      <vt:lpstr>The Language of R: Vocabulary</vt:lpstr>
      <vt:lpstr>Elements of Tidy Data</vt:lpstr>
      <vt:lpstr>Elements of Tidy Data</vt:lpstr>
      <vt:lpstr>The Language of R: Grammar</vt:lpstr>
      <vt:lpstr>The pipe: %&gt;%</vt:lpstr>
      <vt:lpstr>Function Writing</vt:lpstr>
      <vt:lpstr>For Loops</vt:lpstr>
      <vt:lpstr>Data Visualization</vt:lpstr>
      <vt:lpstr>How was this project implemented?</vt:lpstr>
      <vt:lpstr>Practicalities and Next Steps</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Vesto</dc:creator>
  <cp:lastModifiedBy>James Vesto</cp:lastModifiedBy>
  <cp:revision>51</cp:revision>
  <dcterms:created xsi:type="dcterms:W3CDTF">2020-02-12T21:40:54Z</dcterms:created>
  <dcterms:modified xsi:type="dcterms:W3CDTF">2020-04-27T22:15:58Z</dcterms:modified>
</cp:coreProperties>
</file>